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0" r:id="rId3"/>
    <p:sldId id="269" r:id="rId4"/>
    <p:sldId id="261" r:id="rId5"/>
    <p:sldId id="270" r:id="rId6"/>
    <p:sldId id="271" r:id="rId7"/>
    <p:sldId id="274" r:id="rId8"/>
    <p:sldId id="272" r:id="rId9"/>
    <p:sldId id="273" r:id="rId10"/>
    <p:sldId id="262" r:id="rId11"/>
    <p:sldId id="285" r:id="rId12"/>
    <p:sldId id="275" r:id="rId13"/>
    <p:sldId id="281" r:id="rId14"/>
    <p:sldId id="282" r:id="rId15"/>
    <p:sldId id="283" r:id="rId16"/>
    <p:sldId id="276" r:id="rId17"/>
    <p:sldId id="284" r:id="rId18"/>
    <p:sldId id="277" r:id="rId19"/>
    <p:sldId id="278" r:id="rId20"/>
    <p:sldId id="279" r:id="rId21"/>
    <p:sldId id="280" r:id="rId22"/>
    <p:sldId id="263" r:id="rId23"/>
    <p:sldId id="286" r:id="rId24"/>
    <p:sldId id="287" r:id="rId25"/>
    <p:sldId id="288" r:id="rId26"/>
    <p:sldId id="267" r:id="rId27"/>
    <p:sldId id="292" r:id="rId28"/>
    <p:sldId id="299" r:id="rId29"/>
    <p:sldId id="293" r:id="rId30"/>
    <p:sldId id="294" r:id="rId31"/>
    <p:sldId id="296" r:id="rId32"/>
    <p:sldId id="297" r:id="rId33"/>
    <p:sldId id="264" r:id="rId34"/>
    <p:sldId id="289" r:id="rId35"/>
    <p:sldId id="290" r:id="rId36"/>
    <p:sldId id="291" r:id="rId37"/>
    <p:sldId id="268" r:id="rId38"/>
    <p:sldId id="300" r:id="rId39"/>
    <p:sldId id="301" r:id="rId40"/>
    <p:sldId id="305" r:id="rId41"/>
    <p:sldId id="302" r:id="rId42"/>
    <p:sldId id="303" r:id="rId43"/>
    <p:sldId id="315" r:id="rId44"/>
    <p:sldId id="304" r:id="rId45"/>
    <p:sldId id="266" r:id="rId46"/>
    <p:sldId id="306" r:id="rId47"/>
    <p:sldId id="309" r:id="rId48"/>
    <p:sldId id="307" r:id="rId49"/>
    <p:sldId id="265" r:id="rId50"/>
    <p:sldId id="310" r:id="rId51"/>
    <p:sldId id="311" r:id="rId52"/>
    <p:sldId id="312" r:id="rId53"/>
    <p:sldId id="313" r:id="rId54"/>
    <p:sldId id="316" r:id="rId55"/>
    <p:sldId id="31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5405" autoAdjust="0"/>
  </p:normalViewPr>
  <p:slideViewPr>
    <p:cSldViewPr>
      <p:cViewPr varScale="1">
        <p:scale>
          <a:sx n="127" d="100"/>
          <a:sy n="127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5821A-809F-4BC5-AB72-BA581A785EA8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89DEC-643A-4E3B-BD0C-9002A665F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083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9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4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324600"/>
            <a:ext cx="9144000" cy="571500"/>
            <a:chOff x="0" y="6286500"/>
            <a:chExt cx="9144000" cy="571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2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7217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18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201718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4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2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5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2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05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599"/>
            <a:ext cx="82296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ntitled-1.png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410200" y="311109"/>
            <a:ext cx="3729038" cy="128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0"/>
            <a:ext cx="2590800" cy="128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4800" y="73710"/>
            <a:ext cx="1142392" cy="6520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0" i="0" kern="1200" cap="none" baseline="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e-automate development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v8.5</a:t>
            </a:r>
          </a:p>
          <a:p>
            <a:r>
              <a:rPr lang="en-US" dirty="0" smtClean="0"/>
              <a:t>October 15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Sales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Multiple sales </a:t>
            </a:r>
            <a:r>
              <a:rPr lang="en-US" dirty="0" smtClean="0"/>
              <a:t>orders </a:t>
            </a:r>
            <a:r>
              <a:rPr lang="en-US" dirty="0"/>
              <a:t>on an </a:t>
            </a:r>
            <a:r>
              <a:rPr lang="en-US" dirty="0" smtClean="0"/>
              <a:t>invoice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Start </a:t>
            </a:r>
            <a:r>
              <a:rPr lang="en-US" dirty="0"/>
              <a:t>and end </a:t>
            </a:r>
            <a:r>
              <a:rPr lang="en-US" dirty="0" smtClean="0"/>
              <a:t>dates on item pricing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Flag </a:t>
            </a:r>
            <a:r>
              <a:rPr lang="en-US" dirty="0"/>
              <a:t>duplicate transactions on sales orders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Improved </a:t>
            </a:r>
            <a:r>
              <a:rPr lang="en-US" dirty="0"/>
              <a:t>multiple equipment support on sales </a:t>
            </a:r>
            <a:r>
              <a:rPr lang="en-US" dirty="0" smtClean="0"/>
              <a:t>orders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Up front credit hold </a:t>
            </a:r>
            <a:r>
              <a:rPr lang="en-US" dirty="0" smtClean="0"/>
              <a:t>alert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New auto ship sales order </a:t>
            </a:r>
            <a:r>
              <a:rPr lang="en-US" dirty="0" smtClean="0"/>
              <a:t>task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9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Sales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Quantity returned on sales invoices and purchase </a:t>
            </a:r>
            <a:r>
              <a:rPr lang="en-US" dirty="0" smtClean="0"/>
              <a:t>receipts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Sales invoice credit card/ach message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Ordered </a:t>
            </a:r>
            <a:r>
              <a:rPr lang="en-US" dirty="0"/>
              <a:t>by </a:t>
            </a:r>
            <a:r>
              <a:rPr lang="en-US" dirty="0" smtClean="0"/>
              <a:t>contact </a:t>
            </a:r>
            <a:r>
              <a:rPr lang="en-US" dirty="0"/>
              <a:t>field on printed sales order and </a:t>
            </a:r>
            <a:r>
              <a:rPr lang="en-US" dirty="0" smtClean="0"/>
              <a:t>invoice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Sales </a:t>
            </a:r>
            <a:r>
              <a:rPr lang="en-US" dirty="0"/>
              <a:t>order list ‘Entered by’ </a:t>
            </a:r>
            <a:r>
              <a:rPr lang="en-US" dirty="0" smtClean="0"/>
              <a:t>column</a:t>
            </a:r>
          </a:p>
        </p:txBody>
      </p:sp>
    </p:spTree>
    <p:extLst>
      <p:ext uri="{BB962C8B-B14F-4D97-AF65-F5344CB8AC3E}">
        <p14:creationId xmlns:p14="http://schemas.microsoft.com/office/powerpoint/2010/main" val="10346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4859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Multiple sales </a:t>
            </a:r>
            <a:r>
              <a:rPr lang="en-US" dirty="0" smtClean="0"/>
              <a:t>orders </a:t>
            </a:r>
            <a:r>
              <a:rPr lang="en-US" dirty="0"/>
              <a:t>on an </a:t>
            </a:r>
            <a:r>
              <a:rPr lang="en-US" dirty="0" smtClean="0"/>
              <a:t>invoice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735787"/>
            <a:ext cx="802005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25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6615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Multiple sales </a:t>
            </a:r>
            <a:r>
              <a:rPr lang="en-US" dirty="0" smtClean="0"/>
              <a:t>orders </a:t>
            </a:r>
            <a:r>
              <a:rPr lang="en-US" dirty="0"/>
              <a:t>on an </a:t>
            </a:r>
            <a:r>
              <a:rPr lang="en-US" dirty="0" smtClean="0"/>
              <a:t>invoice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8320"/>
            <a:ext cx="8010525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0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186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Multiple sales </a:t>
            </a:r>
            <a:r>
              <a:rPr lang="en-US" dirty="0" smtClean="0"/>
              <a:t>orders </a:t>
            </a:r>
            <a:r>
              <a:rPr lang="en-US" dirty="0"/>
              <a:t>on an </a:t>
            </a:r>
            <a:r>
              <a:rPr lang="en-US" dirty="0" smtClean="0"/>
              <a:t>invoice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2763190"/>
            <a:ext cx="7553325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86990"/>
            <a:ext cx="2438400" cy="101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49027"/>
            <a:ext cx="22383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6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2867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Multiple sales </a:t>
            </a:r>
            <a:r>
              <a:rPr lang="en-US" dirty="0" smtClean="0"/>
              <a:t>orders </a:t>
            </a:r>
            <a:r>
              <a:rPr lang="en-US" dirty="0"/>
              <a:t>on an </a:t>
            </a:r>
            <a:r>
              <a:rPr lang="en-US" dirty="0" smtClean="0"/>
              <a:t>invoice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560825"/>
            <a:ext cx="86296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46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5116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Start </a:t>
            </a:r>
            <a:r>
              <a:rPr lang="en-US" dirty="0"/>
              <a:t>and end </a:t>
            </a:r>
            <a:r>
              <a:rPr lang="en-US" dirty="0" smtClean="0"/>
              <a:t>dates on item pricing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08360"/>
            <a:ext cx="8010525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2360"/>
            <a:ext cx="645795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25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2611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Start </a:t>
            </a:r>
            <a:r>
              <a:rPr lang="en-US" dirty="0"/>
              <a:t>and end </a:t>
            </a:r>
            <a:r>
              <a:rPr lang="en-US" dirty="0" smtClean="0"/>
              <a:t>dates on item pricing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35" y="2991790"/>
            <a:ext cx="283845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35" y="2877490"/>
            <a:ext cx="275272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62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92097"/>
            <a:ext cx="77438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8607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Flag </a:t>
            </a:r>
            <a:r>
              <a:rPr lang="en-US" dirty="0"/>
              <a:t>duplicate transactions on sales </a:t>
            </a:r>
            <a:r>
              <a:rPr lang="en-US" dirty="0" smtClean="0"/>
              <a:t>orders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72985"/>
            <a:ext cx="44577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25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4859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Improved </a:t>
            </a:r>
            <a:r>
              <a:rPr lang="en-US" dirty="0"/>
              <a:t>multiple equipment support on sales </a:t>
            </a:r>
            <a:r>
              <a:rPr lang="en-US" dirty="0" smtClean="0"/>
              <a:t>orders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7945"/>
            <a:ext cx="77438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25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8.5 - overview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Anticipated release dates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Beta testing - December 2013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Limited availability – January 2014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General release – March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Contains </a:t>
            </a:r>
            <a:r>
              <a:rPr lang="en-US" dirty="0" smtClean="0"/>
              <a:t>33 </a:t>
            </a:r>
            <a:r>
              <a:rPr lang="en-US" dirty="0"/>
              <a:t>total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24 </a:t>
            </a:r>
            <a:r>
              <a:rPr lang="en-US" dirty="0"/>
              <a:t>EUG </a:t>
            </a:r>
            <a:r>
              <a:rPr lang="en-US" dirty="0" smtClean="0"/>
              <a:t>features (</a:t>
            </a:r>
            <a:r>
              <a:rPr lang="en-US" dirty="0" smtClean="0"/>
              <a:t>97% </a:t>
            </a:r>
            <a:r>
              <a:rPr lang="en-US" dirty="0" smtClean="0"/>
              <a:t>of EUG commitments met)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Crystal reports upgrade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.net</a:t>
            </a:r>
            <a:r>
              <a:rPr lang="en-US" dirty="0"/>
              <a:t> upgrade</a:t>
            </a:r>
          </a:p>
        </p:txBody>
      </p:sp>
    </p:spTree>
    <p:extLst>
      <p:ext uri="{BB962C8B-B14F-4D97-AF65-F5344CB8AC3E}">
        <p14:creationId xmlns:p14="http://schemas.microsoft.com/office/powerpoint/2010/main" val="30213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9" y="2743200"/>
            <a:ext cx="835921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5865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Up </a:t>
            </a:r>
            <a:r>
              <a:rPr lang="en-US" dirty="0"/>
              <a:t>front credit hold </a:t>
            </a:r>
            <a:r>
              <a:rPr lang="en-US" dirty="0" smtClean="0"/>
              <a:t>alert</a:t>
            </a:r>
          </a:p>
        </p:txBody>
      </p:sp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25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4991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New </a:t>
            </a:r>
            <a:r>
              <a:rPr lang="en-US" dirty="0"/>
              <a:t>auto ship sales order </a:t>
            </a:r>
            <a:r>
              <a:rPr lang="en-US" dirty="0" smtClean="0"/>
              <a:t>task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34435"/>
            <a:ext cx="6572250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25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2111120"/>
            <a:ext cx="7696200" cy="3505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Quantity returned on sales invoices and purchase </a:t>
            </a:r>
            <a:r>
              <a:rPr lang="en-US" dirty="0" smtClean="0"/>
              <a:t>receipts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81865"/>
            <a:ext cx="8715375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04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9100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Sales invoice credit card/ach message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07045"/>
            <a:ext cx="7439025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06845"/>
            <a:ext cx="437197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3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6800" y="2126110"/>
            <a:ext cx="77724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Ordered </a:t>
            </a:r>
            <a:r>
              <a:rPr lang="en-US" dirty="0"/>
              <a:t>by </a:t>
            </a:r>
            <a:r>
              <a:rPr lang="en-US" dirty="0" smtClean="0"/>
              <a:t>contact </a:t>
            </a:r>
            <a:r>
              <a:rPr lang="en-US" dirty="0"/>
              <a:t>field on printed sales order and </a:t>
            </a:r>
            <a:r>
              <a:rPr lang="en-US" dirty="0" smtClean="0"/>
              <a:t>invoice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64310"/>
            <a:ext cx="6705600" cy="313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3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0855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Sales </a:t>
            </a:r>
            <a:r>
              <a:rPr lang="en-US" dirty="0"/>
              <a:t>order list ‘Entered by’ </a:t>
            </a:r>
            <a:r>
              <a:rPr lang="en-US" dirty="0" smtClean="0"/>
              <a:t>column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" y="2910595"/>
            <a:ext cx="844867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3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Accounting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Enhanced posting period control on edits and voids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Customer account reports access from AR Console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Expanded </a:t>
            </a:r>
            <a:r>
              <a:rPr lang="en-US" dirty="0" smtClean="0"/>
              <a:t>PO number </a:t>
            </a:r>
            <a:r>
              <a:rPr lang="en-US" dirty="0"/>
              <a:t>length on sales/service </a:t>
            </a:r>
            <a:r>
              <a:rPr lang="en-US" dirty="0" smtClean="0"/>
              <a:t>transactions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Filter </a:t>
            </a:r>
            <a:r>
              <a:rPr lang="en-US" dirty="0"/>
              <a:t>by period on business status </a:t>
            </a:r>
            <a:r>
              <a:rPr lang="en-US" dirty="0" smtClean="0"/>
              <a:t>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Additional </a:t>
            </a:r>
            <a:r>
              <a:rPr lang="en-US" dirty="0"/>
              <a:t>vendor invoice distribution e-view </a:t>
            </a:r>
            <a:r>
              <a:rPr lang="en-US" dirty="0" smtClean="0"/>
              <a:t>columns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35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2354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Enhanced posting period control on edits and voids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200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Accounting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8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3360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Enhanced posting period control on edits and voids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48135"/>
            <a:ext cx="40576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71935"/>
            <a:ext cx="3476625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Accounting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0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1112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Customer account reports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access </a:t>
            </a:r>
            <a:r>
              <a:rPr lang="en-US" dirty="0" smtClean="0"/>
              <a:t>from AR Console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5" y="3124200"/>
            <a:ext cx="73914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486150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Accounting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8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Feature mix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Contracts (4)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Sales (10)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Accounting </a:t>
            </a:r>
            <a:r>
              <a:rPr lang="en-US" dirty="0" smtClean="0"/>
              <a:t>(5)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Inventory (3)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Service (5)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System </a:t>
            </a:r>
            <a:r>
              <a:rPr lang="en-US" dirty="0" smtClean="0"/>
              <a:t>(2)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Miscellaneous (4)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6800" y="2238535"/>
            <a:ext cx="75438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Expanded </a:t>
            </a:r>
            <a:r>
              <a:rPr lang="en-US" dirty="0" smtClean="0"/>
              <a:t>PO number </a:t>
            </a:r>
            <a:r>
              <a:rPr lang="en-US" dirty="0"/>
              <a:t>length on sales/service </a:t>
            </a:r>
            <a:r>
              <a:rPr lang="en-US" dirty="0" smtClean="0"/>
              <a:t>transactions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20" y="3048000"/>
            <a:ext cx="43053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Accounting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8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5609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Filter </a:t>
            </a:r>
            <a:r>
              <a:rPr lang="en-US" dirty="0"/>
              <a:t>by period on business status </a:t>
            </a:r>
            <a:r>
              <a:rPr lang="en-US" dirty="0" smtClean="0"/>
              <a:t>report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8387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32490"/>
            <a:ext cx="54483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Accounting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8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8607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Additional </a:t>
            </a:r>
            <a:r>
              <a:rPr lang="en-US" dirty="0"/>
              <a:t>vendor invoice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distribution </a:t>
            </a:r>
            <a:r>
              <a:rPr lang="en-US" dirty="0"/>
              <a:t>e-view </a:t>
            </a:r>
            <a:r>
              <a:rPr lang="en-US" dirty="0" smtClean="0"/>
              <a:t>columns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24145"/>
            <a:ext cx="3362325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Accounting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8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Inventory core return </a:t>
            </a:r>
            <a:r>
              <a:rPr lang="en-US" dirty="0" smtClean="0"/>
              <a:t>charges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Bin </a:t>
            </a:r>
            <a:r>
              <a:rPr lang="en-US" dirty="0"/>
              <a:t>activation restriction and </a:t>
            </a:r>
            <a:r>
              <a:rPr lang="en-US" dirty="0" smtClean="0"/>
              <a:t>messaging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RMA </a:t>
            </a:r>
            <a:r>
              <a:rPr lang="en-US" dirty="0"/>
              <a:t>warning when invoices are </a:t>
            </a:r>
            <a:r>
              <a:rPr lang="en-US" dirty="0" smtClean="0"/>
              <a:t>voided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Inventory</a:t>
            </a:r>
            <a:endParaRPr lang="en-US" sz="2400" b="1" dirty="0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</a:t>
            </a:r>
            <a:r>
              <a:rPr lang="en-US" dirty="0" smtClean="0"/>
              <a:t>Inventory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2611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Inventory core return </a:t>
            </a:r>
            <a:r>
              <a:rPr lang="en-US" dirty="0" smtClean="0"/>
              <a:t>charges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6660"/>
            <a:ext cx="49339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54860"/>
            <a:ext cx="3971925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93060"/>
            <a:ext cx="6381750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59785"/>
            <a:ext cx="7105650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Inventory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0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0106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Bin </a:t>
            </a:r>
            <a:r>
              <a:rPr lang="en-US" dirty="0"/>
              <a:t>activation restriction and </a:t>
            </a:r>
            <a:r>
              <a:rPr lang="en-US" dirty="0" smtClean="0"/>
              <a:t>messaging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15168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Inventory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0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685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RMA </a:t>
            </a:r>
            <a:r>
              <a:rPr lang="en-US" dirty="0"/>
              <a:t>warning when invoices are </a:t>
            </a:r>
            <a:r>
              <a:rPr lang="en-US" dirty="0" smtClean="0"/>
              <a:t>voided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2" descr="C:\Users\JFRAND~1.ECI\AppData\Local\Temp\SNAGHTMLc1bd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46820"/>
            <a:ext cx="3257550" cy="296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Inventory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0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Service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Meter </a:t>
            </a:r>
            <a:r>
              <a:rPr lang="en-US" dirty="0"/>
              <a:t>reading </a:t>
            </a:r>
            <a:r>
              <a:rPr lang="en-US" dirty="0" smtClean="0"/>
              <a:t>bypass </a:t>
            </a:r>
            <a:r>
              <a:rPr lang="en-US" dirty="0"/>
              <a:t>on service </a:t>
            </a:r>
            <a:r>
              <a:rPr lang="en-US" dirty="0" smtClean="0"/>
              <a:t>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Notifications when linked parts are removed from service </a:t>
            </a:r>
            <a:r>
              <a:rPr lang="en-US" dirty="0" smtClean="0"/>
              <a:t>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Validate </a:t>
            </a:r>
            <a:r>
              <a:rPr lang="en-US" dirty="0"/>
              <a:t>and set meters as billable from </a:t>
            </a:r>
            <a:r>
              <a:rPr lang="en-US" dirty="0" smtClean="0"/>
              <a:t>console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Aggregate labor records on service </a:t>
            </a:r>
            <a:r>
              <a:rPr lang="en-US" dirty="0" smtClean="0"/>
              <a:t>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New </a:t>
            </a:r>
            <a:r>
              <a:rPr lang="en-US" dirty="0"/>
              <a:t>sales rep label on service ticket </a:t>
            </a:r>
            <a:r>
              <a:rPr lang="en-US" dirty="0" smtClean="0"/>
              <a:t>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14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1112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Meter </a:t>
            </a:r>
            <a:r>
              <a:rPr lang="en-US" dirty="0"/>
              <a:t>reading </a:t>
            </a:r>
            <a:r>
              <a:rPr lang="en-US" dirty="0" smtClean="0"/>
              <a:t>bypass </a:t>
            </a:r>
            <a:r>
              <a:rPr lang="en-US" dirty="0"/>
              <a:t>on service </a:t>
            </a:r>
            <a:r>
              <a:rPr lang="en-US" dirty="0" smtClean="0"/>
              <a:t>calls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Bypass if all labor is related to “bypass activity codes”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Bypass if at least one problem code is set to “bypass”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4294"/>
            <a:ext cx="4000500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7650"/>
            <a:ext cx="353377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4925"/>
            <a:ext cx="35528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32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7601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/>
              <a:t>Notifications when linked parts are removed from </a:t>
            </a:r>
            <a:r>
              <a:rPr lang="en-US" dirty="0" smtClean="0"/>
              <a:t>             service </a:t>
            </a:r>
            <a:r>
              <a:rPr lang="en-US" dirty="0" smtClean="0"/>
              <a:t>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5429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38285"/>
            <a:ext cx="6276975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32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Contracts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Multiple overage cycles on contracts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Contract billing queue messaging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Auto </a:t>
            </a:r>
            <a:r>
              <a:rPr lang="en-US" dirty="0"/>
              <a:t>terminate contract e-agent </a:t>
            </a:r>
            <a:r>
              <a:rPr lang="en-US" dirty="0" smtClean="0"/>
              <a:t>task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Contract filtering on equipment </a:t>
            </a:r>
            <a:r>
              <a:rPr lang="en-US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9356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/>
              <a:t>Notifications when linked parts are removed from service </a:t>
            </a:r>
            <a:r>
              <a:rPr lang="en-US" dirty="0" smtClean="0"/>
              <a:t>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186116"/>
            <a:ext cx="391477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12347"/>
            <a:ext cx="74485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0795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1605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Validate </a:t>
            </a:r>
            <a:r>
              <a:rPr lang="en-US" dirty="0"/>
              <a:t>and set meters as billable from </a:t>
            </a:r>
            <a:r>
              <a:rPr lang="en-US" dirty="0" smtClean="0"/>
              <a:t>console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9450"/>
            <a:ext cx="476250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35250"/>
            <a:ext cx="444817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3238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6102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Aggregate </a:t>
            </a:r>
            <a:r>
              <a:rPr lang="en-US" dirty="0"/>
              <a:t>labor records on service </a:t>
            </a:r>
            <a:r>
              <a:rPr lang="en-US" dirty="0" smtClean="0"/>
              <a:t>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420"/>
            <a:ext cx="3228975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70620"/>
            <a:ext cx="336232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32620"/>
            <a:ext cx="33147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3238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6102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Aggregate </a:t>
            </a:r>
            <a:r>
              <a:rPr lang="en-US" dirty="0"/>
              <a:t>labor records on service </a:t>
            </a:r>
            <a:r>
              <a:rPr lang="en-US" dirty="0" smtClean="0"/>
              <a:t>calls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23020"/>
            <a:ext cx="699135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42220"/>
            <a:ext cx="200025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6484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30599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New </a:t>
            </a:r>
            <a:r>
              <a:rPr lang="en-US" dirty="0"/>
              <a:t>sales rep label on service ticket </a:t>
            </a:r>
            <a:r>
              <a:rPr lang="en-US" dirty="0" smtClean="0"/>
              <a:t>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Service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352800"/>
            <a:ext cx="737235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38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System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Field </a:t>
            </a:r>
            <a:r>
              <a:rPr lang="en-US" dirty="0"/>
              <a:t>level </a:t>
            </a:r>
            <a:r>
              <a:rPr lang="en-US" dirty="0" smtClean="0"/>
              <a:t>security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Streamlined updates for e-automate </a:t>
            </a:r>
            <a:r>
              <a:rPr lang="en-US" dirty="0" smtClean="0"/>
              <a:t>clients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396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41100"/>
            <a:ext cx="7239000" cy="3505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Field </a:t>
            </a:r>
            <a:r>
              <a:rPr lang="en-US" dirty="0"/>
              <a:t>level </a:t>
            </a:r>
            <a:r>
              <a:rPr lang="en-US" dirty="0" smtClean="0"/>
              <a:t>security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Customers, vendors, items, equipment, GL accounts, Cashbook accounts and branches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0300"/>
            <a:ext cx="345757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41250"/>
            <a:ext cx="3705225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214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92836" y="2121113"/>
            <a:ext cx="7239000" cy="3505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Field </a:t>
            </a:r>
            <a:r>
              <a:rPr lang="en-US" dirty="0"/>
              <a:t>level </a:t>
            </a:r>
            <a:r>
              <a:rPr lang="en-US" dirty="0" smtClean="0"/>
              <a:t>security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6" y="2743200"/>
            <a:ext cx="4438650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36" y="2388047"/>
            <a:ext cx="3629025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6887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78575"/>
            <a:ext cx="7239000" cy="3505200"/>
          </a:xfrm>
        </p:spPr>
        <p:txBody>
          <a:bodyPr/>
          <a:lstStyle/>
          <a:p>
            <a:pPr algn="l"/>
            <a:r>
              <a:rPr lang="en-US" dirty="0"/>
              <a:t>Streamlined updates for e-automate </a:t>
            </a:r>
            <a:r>
              <a:rPr lang="en-US" dirty="0" smtClean="0"/>
              <a:t>clients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System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6705600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14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Improved messages on merges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Improved attachment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Filtering on list and codes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E-views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e-automate 8.5 – </a:t>
            </a:r>
            <a:r>
              <a:rPr lang="en-US" dirty="0" smtClean="0"/>
              <a:t>Miscellaneous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2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6615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Multiple overage cycles on contracts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29530"/>
            <a:ext cx="766762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36711"/>
            <a:ext cx="431482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Contracts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1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7108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Improved messages on merges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9" y="2743200"/>
            <a:ext cx="661035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11" y="4267200"/>
            <a:ext cx="66675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Miscellaneous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5097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6615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Improved attachment access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Access from main list and in view mode</a:t>
            </a:r>
          </a:p>
          <a:p>
            <a:pPr algn="l"/>
            <a:endParaRPr lang="en-US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3950"/>
            <a:ext cx="4143375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285350"/>
            <a:ext cx="361950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Miscellaneous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56" y="5257800"/>
            <a:ext cx="1400175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097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0855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Filtering on list and codes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7340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Miscellaneous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5097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38224" y="2222371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E-views enhancements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Security by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Groups are hidden if no rights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Collapsible groups</a:t>
            </a:r>
          </a:p>
          <a:p>
            <a:pPr lvl="1"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84271"/>
            <a:ext cx="2828925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8809"/>
            <a:ext cx="3819525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84334"/>
            <a:ext cx="27241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46472"/>
            <a:ext cx="97155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Miscellaneous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5097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214609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E-views enhancements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Optionally listed by category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Only see views you have rights to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27336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7064"/>
            <a:ext cx="2714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Miscellaneous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38754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8350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E-views enhancements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User-defined tagging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16929"/>
            <a:ext cx="28765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12191"/>
            <a:ext cx="42386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Miscellaneous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111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9613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Contract billing queue messaging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29530"/>
            <a:ext cx="72009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Contracts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1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8114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Contract billing queue messaging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5" y="2619380"/>
            <a:ext cx="6886575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9" y="3420260"/>
            <a:ext cx="28384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57702"/>
            <a:ext cx="2886075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Contracts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95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186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Auto </a:t>
            </a:r>
            <a:r>
              <a:rPr lang="en-US" dirty="0"/>
              <a:t>terminate contract e-agent </a:t>
            </a:r>
            <a:r>
              <a:rPr lang="en-US" dirty="0" smtClean="0"/>
              <a:t>task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31" y="2689490"/>
            <a:ext cx="4400550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Contracts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1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20106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/>
              <a:t>Contract filtering on equipment </a:t>
            </a:r>
            <a:r>
              <a:rPr lang="en-US" dirty="0" smtClean="0"/>
              <a:t>list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6860"/>
            <a:ext cx="49625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82260"/>
            <a:ext cx="504825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/>
        </p:nvSpPr>
        <p:spPr>
          <a:xfrm>
            <a:off x="4062412" y="8382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/>
              <a:t>e-automate 8.5 – </a:t>
            </a:r>
            <a:r>
              <a:rPr lang="en-US" sz="2400" b="1" dirty="0" smtClean="0"/>
              <a:t>Contracts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1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 2013 - 8.5 Cor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GI Template EGU 2013.potx" id="{A0660A53-BD20-4B05-BC89-073C1CC35B93}" vid="{8652B1B9-DE2E-4983-B009-7653B8A68D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EUG 2013 - 8.5 Core</Template>
  <TotalTime>591</TotalTime>
  <Words>877</Words>
  <Application>Microsoft Office PowerPoint</Application>
  <PresentationFormat>On-screen Show (4:3)</PresentationFormat>
  <Paragraphs>166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EUG 2013 - 8.5 Core</vt:lpstr>
      <vt:lpstr>e-automate development</vt:lpstr>
      <vt:lpstr>e-automate 8.5 - overview</vt:lpstr>
      <vt:lpstr>e-automate 8.5 – Feature mix</vt:lpstr>
      <vt:lpstr>e-automate 8.5 – Contracts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e-automate 8.5 – Sales</vt:lpstr>
      <vt:lpstr>e-automate 8.5 – Sales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e-automate 8.5 – Accounting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e-automate 8.5 – Inventory</vt:lpstr>
      <vt:lpstr>PowerPoint Presentation</vt:lpstr>
      <vt:lpstr>PowerPoint Presentation</vt:lpstr>
      <vt:lpstr>PowerPoint Presentation</vt:lpstr>
      <vt:lpstr>e-automate 8.5 –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e-automate 8.5 – System</vt:lpstr>
      <vt:lpstr>PowerPoint Presentation</vt:lpstr>
      <vt:lpstr>PowerPoint Presentation</vt:lpstr>
      <vt:lpstr>PowerPoint Presentation</vt:lpstr>
      <vt:lpstr>e-automate 8.5 – Miscellaneous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e-automate development</dc:title>
  <dc:creator>Chris Kenworthy</dc:creator>
  <cp:lastModifiedBy>Chris Kenworthy</cp:lastModifiedBy>
  <cp:revision>283</cp:revision>
  <dcterms:created xsi:type="dcterms:W3CDTF">2013-10-07T20:39:13Z</dcterms:created>
  <dcterms:modified xsi:type="dcterms:W3CDTF">2013-10-10T22:59:48Z</dcterms:modified>
</cp:coreProperties>
</file>