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59" r:id="rId6"/>
    <p:sldId id="260" r:id="rId7"/>
    <p:sldId id="276" r:id="rId8"/>
    <p:sldId id="262" r:id="rId9"/>
    <p:sldId id="275" r:id="rId10"/>
    <p:sldId id="261" r:id="rId11"/>
    <p:sldId id="264" r:id="rId12"/>
    <p:sldId id="277" r:id="rId13"/>
    <p:sldId id="265" r:id="rId14"/>
    <p:sldId id="274" r:id="rId15"/>
    <p:sldId id="266" r:id="rId16"/>
    <p:sldId id="267" r:id="rId17"/>
    <p:sldId id="268" r:id="rId18"/>
    <p:sldId id="281" r:id="rId19"/>
    <p:sldId id="269" r:id="rId20"/>
    <p:sldId id="270" r:id="rId21"/>
    <p:sldId id="280" r:id="rId22"/>
    <p:sldId id="273" r:id="rId23"/>
    <p:sldId id="282" r:id="rId24"/>
    <p:sldId id="271" r:id="rId25"/>
    <p:sldId id="279" r:id="rId26"/>
    <p:sldId id="272" r:id="rId27"/>
    <p:sldId id="278"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6" d="100"/>
          <a:sy n="116" d="100"/>
        </p:scale>
        <p:origin x="-149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3193C26-22DE-4B32-BA35-10C17C0BD989}" type="datetimeFigureOut">
              <a:rPr lang="en-US" smtClean="0"/>
              <a:t>8/27/2013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205381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193C26-22DE-4B32-BA35-10C17C0BD989}" type="datetimeFigureOut">
              <a:rPr lang="en-US" smtClean="0"/>
              <a:t>8/27/2013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3316189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193C26-22DE-4B32-BA35-10C17C0BD989}" type="datetimeFigureOut">
              <a:rPr lang="en-US" smtClean="0"/>
              <a:t>8/27/2013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3759699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3193C26-22DE-4B32-BA35-10C17C0BD989}" type="datetimeFigureOut">
              <a:rPr lang="en-US" smtClean="0"/>
              <a:t>8/27/2013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1777242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3193C26-22DE-4B32-BA35-10C17C0BD989}" type="datetimeFigureOut">
              <a:rPr lang="en-US" smtClean="0"/>
              <a:t>8/27/2013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1883484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3193C26-22DE-4B32-BA35-10C17C0BD989}" type="datetimeFigureOut">
              <a:rPr lang="en-US" smtClean="0"/>
              <a:t>8/27/2013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2157570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193C26-22DE-4B32-BA35-10C17C0BD989}" type="datetimeFigureOut">
              <a:rPr lang="en-US" smtClean="0"/>
              <a:t>8/27/2013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4286697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193C26-22DE-4B32-BA35-10C17C0BD989}" type="datetimeFigureOut">
              <a:rPr lang="en-US" smtClean="0"/>
              <a:t>8/27/2013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3969485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193C26-22DE-4B32-BA35-10C17C0BD989}" type="datetimeFigureOut">
              <a:rPr lang="en-US" smtClean="0"/>
              <a:t>8/27/2013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187438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193C26-22DE-4B32-BA35-10C17C0BD989}" type="datetimeFigureOut">
              <a:rPr lang="en-US" smtClean="0"/>
              <a:t>8/27/2013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2625605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193C26-22DE-4B32-BA35-10C17C0BD989}" type="datetimeFigureOut">
              <a:rPr lang="en-US" smtClean="0"/>
              <a:t>8/27/2013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4F0A9-018E-496D-BCEE-658B25E6EE43}" type="slidenum">
              <a:rPr lang="en-US" smtClean="0"/>
              <a:t>‹#›</a:t>
            </a:fld>
            <a:endParaRPr lang="en-US"/>
          </a:p>
        </p:txBody>
      </p:sp>
    </p:spTree>
    <p:extLst>
      <p:ext uri="{BB962C8B-B14F-4D97-AF65-F5344CB8AC3E}">
        <p14:creationId xmlns:p14="http://schemas.microsoft.com/office/powerpoint/2010/main" val="1432392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193C26-22DE-4B32-BA35-10C17C0BD989}" type="datetimeFigureOut">
              <a:rPr lang="en-US" smtClean="0"/>
              <a:t>8/27/2013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B4F0A9-018E-496D-BCEE-658B25E6EE43}" type="slidenum">
              <a:rPr lang="en-US" smtClean="0"/>
              <a:t>‹#›</a:t>
            </a:fld>
            <a:endParaRPr lang="en-US"/>
          </a:p>
        </p:txBody>
      </p:sp>
    </p:spTree>
    <p:extLst>
      <p:ext uri="{BB962C8B-B14F-4D97-AF65-F5344CB8AC3E}">
        <p14:creationId xmlns:p14="http://schemas.microsoft.com/office/powerpoint/2010/main" val="20744572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video" Target="http://www.youtube.com/v/RtWBlDC2-ss?version=2&amp;hl=en_US&amp;rel=0"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CEO Juice Process for Sales Orders: Paperwork to Delivery</a:t>
            </a:r>
            <a:br>
              <a:rPr lang="en-US" dirty="0" smtClean="0"/>
            </a:br>
            <a:endParaRPr lang="en-US" dirty="0"/>
          </a:p>
        </p:txBody>
      </p:sp>
      <p:sp>
        <p:nvSpPr>
          <p:cNvPr id="3" name="Subtitle 2"/>
          <p:cNvSpPr>
            <a:spLocks noGrp="1"/>
          </p:cNvSpPr>
          <p:nvPr>
            <p:ph type="subTitle" idx="1"/>
          </p:nvPr>
        </p:nvSpPr>
        <p:spPr/>
        <p:txBody>
          <a:bodyPr/>
          <a:lstStyle/>
          <a:p>
            <a:r>
              <a:rPr lang="en-US" dirty="0" smtClean="0"/>
              <a:t>Equipment Sales Order Process</a:t>
            </a:r>
          </a:p>
          <a:p>
            <a:endParaRPr lang="en-US" dirty="0"/>
          </a:p>
        </p:txBody>
      </p:sp>
    </p:spTree>
    <p:extLst>
      <p:ext uri="{BB962C8B-B14F-4D97-AF65-F5344CB8AC3E}">
        <p14:creationId xmlns:p14="http://schemas.microsoft.com/office/powerpoint/2010/main" val="2805034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Customer Signs paperwork</a:t>
            </a:r>
            <a:endParaRPr lang="en-US"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28800" y="1676400"/>
            <a:ext cx="5194242" cy="3889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19599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Turn In Paperwork To Order Processing</a:t>
            </a:r>
            <a:endParaRPr lang="en-US" dirty="0"/>
          </a:p>
        </p:txBody>
      </p:sp>
      <p:sp>
        <p:nvSpPr>
          <p:cNvPr id="3" name="Content Placeholder 2"/>
          <p:cNvSpPr>
            <a:spLocks noGrp="1"/>
          </p:cNvSpPr>
          <p:nvPr>
            <p:ph idx="1"/>
          </p:nvPr>
        </p:nvSpPr>
        <p:spPr/>
        <p:txBody>
          <a:bodyPr/>
          <a:lstStyle/>
          <a:p>
            <a:r>
              <a:rPr lang="en-US" dirty="0" smtClean="0"/>
              <a:t>How ever your current process works today.  You just turn your completed package into your order process person.</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3124200"/>
            <a:ext cx="6057900" cy="3028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64748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Does this remind of your sales people?</a:t>
            </a:r>
            <a:endParaRPr lang="en-US" dirty="0"/>
          </a:p>
        </p:txBody>
      </p:sp>
      <p:pic>
        <p:nvPicPr>
          <p:cNvPr id="4" name="RtWBlDC2-ss?version=2&amp;hl=en_US&amp;rel=0"/>
          <p:cNvPicPr>
            <a:picLocks noGrp="1" noRot="1" noChangeAspect="1"/>
          </p:cNvPicPr>
          <p:nvPr>
            <p:ph idx="1"/>
            <a:videoFile r:link="rId1"/>
          </p:nvPr>
        </p:nvPicPr>
        <p:blipFill>
          <a:blip r:embed="rId3"/>
          <a:stretch>
            <a:fillRect/>
          </a:stretch>
        </p:blipFill>
        <p:spPr>
          <a:xfrm>
            <a:off x="1676400" y="1690688"/>
            <a:ext cx="5791200" cy="4343400"/>
          </a:xfrm>
          <a:prstGeom prst="rect">
            <a:avLst/>
          </a:prstGeom>
        </p:spPr>
      </p:pic>
    </p:spTree>
    <p:extLst>
      <p:ext uri="{BB962C8B-B14F-4D97-AF65-F5344CB8AC3E}">
        <p14:creationId xmlns:p14="http://schemas.microsoft.com/office/powerpoint/2010/main" val="967151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Order is entered in E-automate</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Finance Department generates Sales Order in </a:t>
            </a:r>
            <a:r>
              <a:rPr lang="en-US" dirty="0" err="1" smtClean="0"/>
              <a:t>eAutomate</a:t>
            </a:r>
            <a:r>
              <a:rPr lang="en-US" dirty="0" smtClean="0"/>
              <a:t> with the following information on it: </a:t>
            </a:r>
          </a:p>
          <a:p>
            <a:r>
              <a:rPr lang="en-US" dirty="0" smtClean="0"/>
              <a:t>Equipment and accessories in the 1 .. 1.1 .. 1.2 parent / child format. </a:t>
            </a:r>
          </a:p>
          <a:p>
            <a:r>
              <a:rPr lang="en-US" dirty="0" smtClean="0"/>
              <a:t>"Transaction Out" info. (In Custom Properties)</a:t>
            </a:r>
          </a:p>
          <a:p>
            <a:r>
              <a:rPr lang="en-US" dirty="0" smtClean="0"/>
              <a:t>"Transaction In" info. (In Custom Properties)</a:t>
            </a:r>
          </a:p>
          <a:p>
            <a:r>
              <a:rPr lang="en-US" dirty="0" smtClean="0"/>
              <a:t>Connectivity required or not. (In Custom Properties)</a:t>
            </a:r>
          </a:p>
          <a:p>
            <a:r>
              <a:rPr lang="en-US" dirty="0" smtClean="0"/>
              <a:t>Date required if customer specific. (if ASAP then uncheck to "Required Date" checkbox and no date will appear on Sales Order / Pack List / Pick Ticket.)</a:t>
            </a:r>
          </a:p>
          <a:p>
            <a:r>
              <a:rPr lang="en-US" dirty="0" smtClean="0"/>
              <a:t>Pickup items must be noted in the REMARKS tab. (i.e. PICKUP EQ# 99999)</a:t>
            </a:r>
          </a:p>
          <a:p>
            <a:r>
              <a:rPr lang="en-US" dirty="0" smtClean="0"/>
              <a:t>Additional items as needed. (i.e. stairs, after hours delivery, </a:t>
            </a:r>
            <a:r>
              <a:rPr lang="en-US" dirty="0" err="1" smtClean="0"/>
              <a:t>etc</a:t>
            </a:r>
            <a:r>
              <a:rPr lang="en-US" dirty="0" smtClean="0"/>
              <a:t>)</a:t>
            </a:r>
            <a:endParaRPr lang="en-US" dirty="0"/>
          </a:p>
        </p:txBody>
      </p:sp>
    </p:spTree>
    <p:extLst>
      <p:ext uri="{BB962C8B-B14F-4D97-AF65-F5344CB8AC3E}">
        <p14:creationId xmlns:p14="http://schemas.microsoft.com/office/powerpoint/2010/main" val="10787827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Warehouse Manager gets email</a:t>
            </a:r>
            <a:endParaRPr lang="en-US" dirty="0"/>
          </a:p>
        </p:txBody>
      </p:sp>
      <p:sp>
        <p:nvSpPr>
          <p:cNvPr id="3" name="Content Placeholder 2"/>
          <p:cNvSpPr>
            <a:spLocks noGrp="1"/>
          </p:cNvSpPr>
          <p:nvPr>
            <p:ph idx="1"/>
          </p:nvPr>
        </p:nvSpPr>
        <p:spPr/>
        <p:txBody>
          <a:bodyPr/>
          <a:lstStyle/>
          <a:p>
            <a:r>
              <a:rPr lang="en-US" dirty="0" smtClean="0"/>
              <a:t>Order Status  automatically set to "OPEN" or "OPEN (Backordered)“</a:t>
            </a:r>
          </a:p>
          <a:p>
            <a:r>
              <a:rPr lang="en-US" dirty="0" smtClean="0">
                <a:solidFill>
                  <a:schemeClr val="accent2">
                    <a:lumMod val="75000"/>
                  </a:schemeClr>
                </a:solidFill>
              </a:rPr>
              <a:t>CEO Juice will send out auto generated email to Warehouse Manager. (CEO JUICE ALERT ID#348)</a:t>
            </a:r>
          </a:p>
          <a:p>
            <a:endParaRPr lang="en-US" dirty="0"/>
          </a:p>
        </p:txBody>
      </p:sp>
      <p:pic>
        <p:nvPicPr>
          <p:cNvPr id="512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4800" y="3810000"/>
            <a:ext cx="3810000"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216015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Email Sent When Order Processing enters the order</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76399"/>
            <a:ext cx="9146485" cy="4000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81244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Warehouse Confirms the Order</a:t>
            </a:r>
            <a:endParaRPr lang="en-US" dirty="0"/>
          </a:p>
        </p:txBody>
      </p:sp>
      <p:sp>
        <p:nvSpPr>
          <p:cNvPr id="3" name="Content Placeholder 2"/>
          <p:cNvSpPr>
            <a:spLocks noGrp="1"/>
          </p:cNvSpPr>
          <p:nvPr>
            <p:ph idx="1"/>
          </p:nvPr>
        </p:nvSpPr>
        <p:spPr>
          <a:xfrm>
            <a:off x="457200" y="1600200"/>
            <a:ext cx="5105400" cy="4648199"/>
          </a:xfrm>
        </p:spPr>
        <p:txBody>
          <a:bodyPr>
            <a:normAutofit fontScale="92500" lnSpcReduction="10000"/>
          </a:bodyPr>
          <a:lstStyle/>
          <a:p>
            <a:r>
              <a:rPr lang="en-US" dirty="0" smtClean="0"/>
              <a:t>Order Status set to "Warehouse" or "Warehouse (Backordered)“</a:t>
            </a:r>
          </a:p>
          <a:p>
            <a:r>
              <a:rPr lang="en-US" dirty="0" smtClean="0"/>
              <a:t>This is the way in which the warehouse confirms they have received the order.</a:t>
            </a:r>
          </a:p>
          <a:p>
            <a:r>
              <a:rPr lang="en-US" dirty="0" smtClean="0">
                <a:solidFill>
                  <a:schemeClr val="accent2">
                    <a:lumMod val="75000"/>
                  </a:schemeClr>
                </a:solidFill>
              </a:rPr>
              <a:t>CEO Juice will send out auto generated email to Sales Person. (CEO JUICE ALERT ID#349)</a:t>
            </a:r>
          </a:p>
          <a:p>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2514600"/>
            <a:ext cx="2609850"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399752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Email when Warehouse Acknowledges the order</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67484"/>
            <a:ext cx="8839200" cy="3667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9457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Warehouse-Start to work</a:t>
            </a:r>
            <a:endParaRPr lang="en-US" dirty="0"/>
          </a:p>
        </p:txBody>
      </p:sp>
      <p:sp>
        <p:nvSpPr>
          <p:cNvPr id="3" name="Content Placeholder 2"/>
          <p:cNvSpPr>
            <a:spLocks noGrp="1"/>
          </p:cNvSpPr>
          <p:nvPr>
            <p:ph idx="1"/>
          </p:nvPr>
        </p:nvSpPr>
        <p:spPr/>
        <p:txBody>
          <a:bodyPr/>
          <a:lstStyle/>
          <a:p>
            <a:pPr marL="0" indent="0">
              <a:buNone/>
            </a:pP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357" y="1600200"/>
            <a:ext cx="8153400" cy="4580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57852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Warehouse Stages the Products</a:t>
            </a:r>
            <a:endParaRPr lang="en-US" dirty="0"/>
          </a:p>
        </p:txBody>
      </p:sp>
      <p:sp>
        <p:nvSpPr>
          <p:cNvPr id="3" name="Content Placeholder 2"/>
          <p:cNvSpPr>
            <a:spLocks noGrp="1"/>
          </p:cNvSpPr>
          <p:nvPr>
            <p:ph idx="1"/>
          </p:nvPr>
        </p:nvSpPr>
        <p:spPr>
          <a:xfrm>
            <a:off x="457200" y="1600200"/>
            <a:ext cx="8229600" cy="4648200"/>
          </a:xfrm>
        </p:spPr>
        <p:txBody>
          <a:bodyPr>
            <a:normAutofit fontScale="62500" lnSpcReduction="20000"/>
          </a:bodyPr>
          <a:lstStyle/>
          <a:p>
            <a:pPr lvl="1">
              <a:buFont typeface="+mj-lt"/>
              <a:buAutoNum type="arabicPeriod"/>
            </a:pPr>
            <a:r>
              <a:rPr lang="en-US" dirty="0" smtClean="0">
                <a:solidFill>
                  <a:srgbClr val="333333"/>
                </a:solidFill>
                <a:latin typeface="Arial"/>
              </a:rPr>
              <a:t>Warehouse </a:t>
            </a:r>
            <a:r>
              <a:rPr lang="en-US" dirty="0">
                <a:solidFill>
                  <a:srgbClr val="333333"/>
                </a:solidFill>
                <a:latin typeface="Arial"/>
              </a:rPr>
              <a:t>adds supply items only to SO and associates them to the equipment line item. (1, 1.1, 1.2… parent / child format)</a:t>
            </a:r>
          </a:p>
          <a:p>
            <a:pPr lvl="1">
              <a:buFont typeface="+mj-lt"/>
              <a:buAutoNum type="arabicPeriod"/>
            </a:pPr>
            <a:r>
              <a:rPr lang="en-US" dirty="0">
                <a:solidFill>
                  <a:srgbClr val="333333"/>
                </a:solidFill>
                <a:latin typeface="Arial"/>
              </a:rPr>
              <a:t>Backordered items ordered from vendor and received into system.</a:t>
            </a:r>
          </a:p>
          <a:p>
            <a:pPr lvl="1">
              <a:buFont typeface="+mj-lt"/>
              <a:buAutoNum type="arabicPeriod"/>
            </a:pPr>
            <a:r>
              <a:rPr lang="en-US" dirty="0">
                <a:solidFill>
                  <a:srgbClr val="333333"/>
                </a:solidFill>
                <a:latin typeface="Arial"/>
              </a:rPr>
              <a:t>When all equipment and supplies are </a:t>
            </a:r>
            <a:r>
              <a:rPr lang="en-US" dirty="0" smtClean="0">
                <a:solidFill>
                  <a:srgbClr val="333333"/>
                </a:solidFill>
                <a:latin typeface="Arial"/>
              </a:rPr>
              <a:t>available, Warehouse Manager will </a:t>
            </a:r>
            <a:r>
              <a:rPr lang="en-US" dirty="0">
                <a:solidFill>
                  <a:srgbClr val="333333"/>
                </a:solidFill>
                <a:latin typeface="Arial"/>
              </a:rPr>
              <a:t>issue a Pick Ticket to the warehouse staff. </a:t>
            </a:r>
          </a:p>
          <a:p>
            <a:pPr lvl="1">
              <a:buFont typeface="+mj-lt"/>
              <a:buAutoNum type="arabicPeriod"/>
            </a:pPr>
            <a:r>
              <a:rPr lang="en-US" dirty="0">
                <a:solidFill>
                  <a:srgbClr val="333333"/>
                </a:solidFill>
                <a:latin typeface="Arial"/>
              </a:rPr>
              <a:t>Serial numbers will be recorded and turned back into Warehouse Manager .</a:t>
            </a:r>
          </a:p>
          <a:p>
            <a:pPr lvl="1">
              <a:buFont typeface="+mj-lt"/>
              <a:buAutoNum type="arabicPeriod"/>
            </a:pPr>
            <a:r>
              <a:rPr lang="en-US" dirty="0">
                <a:solidFill>
                  <a:srgbClr val="333333"/>
                </a:solidFill>
                <a:latin typeface="Arial"/>
              </a:rPr>
              <a:t>Equipment staged for make ready process in the shop with a copy of the Pick Ticket affixed the main piece of equipment.</a:t>
            </a:r>
          </a:p>
          <a:p>
            <a:pPr lvl="1">
              <a:buFont typeface="+mj-lt"/>
              <a:buAutoNum type="arabicPeriod"/>
            </a:pPr>
            <a:r>
              <a:rPr lang="en-US" dirty="0">
                <a:solidFill>
                  <a:srgbClr val="333333"/>
                </a:solidFill>
                <a:latin typeface="Arial"/>
              </a:rPr>
              <a:t>Equipment will be "built" in the system by attaching all the accessories in the SO to the Equipment record. </a:t>
            </a:r>
          </a:p>
          <a:p>
            <a:pPr lvl="1">
              <a:buFont typeface="+mj-lt"/>
              <a:buAutoNum type="arabicPeriod"/>
            </a:pPr>
            <a:r>
              <a:rPr lang="en-US" dirty="0">
                <a:solidFill>
                  <a:srgbClr val="333333"/>
                </a:solidFill>
                <a:latin typeface="Arial"/>
              </a:rPr>
              <a:t>Schedule shop by writing the job and due date on white board.</a:t>
            </a:r>
          </a:p>
          <a:p>
            <a:pPr lvl="1">
              <a:buFont typeface="+mj-lt"/>
              <a:buAutoNum type="arabicPeriod"/>
            </a:pPr>
            <a:r>
              <a:rPr lang="en-US" b="1" dirty="0">
                <a:solidFill>
                  <a:srgbClr val="444444"/>
                </a:solidFill>
                <a:latin typeface="Arial"/>
              </a:rPr>
              <a:t>Sales Order Status changed to "</a:t>
            </a:r>
            <a:r>
              <a:rPr lang="en-US" b="1" i="1" dirty="0">
                <a:solidFill>
                  <a:srgbClr val="444444"/>
                </a:solidFill>
                <a:latin typeface="Arial"/>
              </a:rPr>
              <a:t>SCHEDULED</a:t>
            </a:r>
            <a:r>
              <a:rPr lang="en-US" b="1" dirty="0">
                <a:solidFill>
                  <a:srgbClr val="444444"/>
                </a:solidFill>
                <a:latin typeface="Arial"/>
              </a:rPr>
              <a:t>".  Scheduled dates are estimated delivery date only. Actual delivery date will be set when status is changed to</a:t>
            </a:r>
            <a:r>
              <a:rPr lang="en-US" b="1" i="1" dirty="0">
                <a:solidFill>
                  <a:srgbClr val="444444"/>
                </a:solidFill>
                <a:latin typeface="Arial"/>
              </a:rPr>
              <a:t> "</a:t>
            </a:r>
            <a:r>
              <a:rPr lang="en-US" b="1" i="1" dirty="0" smtClean="0">
                <a:solidFill>
                  <a:srgbClr val="444444"/>
                </a:solidFill>
                <a:latin typeface="Arial"/>
              </a:rPr>
              <a:t>Ready“</a:t>
            </a:r>
          </a:p>
          <a:p>
            <a:pPr lvl="1">
              <a:buFont typeface="+mj-lt"/>
              <a:buAutoNum type="arabicPeriod"/>
            </a:pPr>
            <a:r>
              <a:rPr lang="en-US" b="1" dirty="0" smtClean="0">
                <a:solidFill>
                  <a:schemeClr val="accent2">
                    <a:lumMod val="75000"/>
                  </a:schemeClr>
                </a:solidFill>
                <a:latin typeface="Arial"/>
              </a:rPr>
              <a:t>CEO </a:t>
            </a:r>
            <a:r>
              <a:rPr lang="en-US" b="1" dirty="0">
                <a:solidFill>
                  <a:schemeClr val="accent2">
                    <a:lumMod val="75000"/>
                  </a:schemeClr>
                </a:solidFill>
                <a:latin typeface="Arial"/>
              </a:rPr>
              <a:t>Juice will send out auto generated email to Sales Person. (CEO JUICE ALERT ID#351</a:t>
            </a:r>
            <a:r>
              <a:rPr lang="en-US" b="1" dirty="0" smtClean="0">
                <a:solidFill>
                  <a:schemeClr val="accent2">
                    <a:lumMod val="75000"/>
                  </a:schemeClr>
                </a:solidFill>
                <a:latin typeface="Arial"/>
              </a:rPr>
              <a:t>)</a:t>
            </a:r>
            <a:endParaRPr lang="en-US" b="1" dirty="0">
              <a:solidFill>
                <a:schemeClr val="accent2">
                  <a:lumMod val="75000"/>
                </a:schemeClr>
              </a:solidFill>
            </a:endParaRPr>
          </a:p>
        </p:txBody>
      </p:sp>
    </p:spTree>
    <p:extLst>
      <p:ext uri="{BB962C8B-B14F-4D97-AF65-F5344CB8AC3E}">
        <p14:creationId xmlns:p14="http://schemas.microsoft.com/office/powerpoint/2010/main" val="25347507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Equipment in Shop with </a:t>
            </a:r>
            <a:r>
              <a:rPr lang="en-US" dirty="0" smtClean="0"/>
              <a:t>required date</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 y="1600200"/>
            <a:ext cx="8963885"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22962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Equipment is Ready</a:t>
            </a:r>
            <a:endParaRPr lang="en-US" dirty="0"/>
          </a:p>
        </p:txBody>
      </p:sp>
      <p:sp>
        <p:nvSpPr>
          <p:cNvPr id="3" name="Content Placeholder 2"/>
          <p:cNvSpPr>
            <a:spLocks noGrp="1"/>
          </p:cNvSpPr>
          <p:nvPr>
            <p:ph idx="1"/>
          </p:nvPr>
        </p:nvSpPr>
        <p:spPr/>
        <p:txBody>
          <a:bodyPr>
            <a:normAutofit fontScale="55000" lnSpcReduction="20000"/>
          </a:bodyPr>
          <a:lstStyle/>
          <a:p>
            <a:pPr>
              <a:buFont typeface="+mj-lt"/>
              <a:buAutoNum type="arabicPeriod"/>
            </a:pPr>
            <a:r>
              <a:rPr lang="en-US" dirty="0" smtClean="0">
                <a:solidFill>
                  <a:srgbClr val="333333"/>
                </a:solidFill>
                <a:latin typeface="Arial"/>
              </a:rPr>
              <a:t>Equipment </a:t>
            </a:r>
            <a:r>
              <a:rPr lang="en-US" dirty="0">
                <a:solidFill>
                  <a:srgbClr val="333333"/>
                </a:solidFill>
                <a:latin typeface="Arial"/>
              </a:rPr>
              <a:t>is made ready for delivery by shop </a:t>
            </a:r>
            <a:r>
              <a:rPr lang="en-US" dirty="0" smtClean="0">
                <a:solidFill>
                  <a:srgbClr val="333333"/>
                </a:solidFill>
                <a:latin typeface="Arial"/>
              </a:rPr>
              <a:t>technicians.</a:t>
            </a:r>
          </a:p>
          <a:p>
            <a:pPr>
              <a:buFont typeface="+mj-lt"/>
              <a:buAutoNum type="arabicPeriod"/>
            </a:pPr>
            <a:r>
              <a:rPr lang="en-US" dirty="0" smtClean="0">
                <a:solidFill>
                  <a:srgbClr val="333333"/>
                </a:solidFill>
                <a:latin typeface="Arial"/>
              </a:rPr>
              <a:t>Equipment </a:t>
            </a:r>
            <a:r>
              <a:rPr lang="en-US" dirty="0">
                <a:solidFill>
                  <a:srgbClr val="333333"/>
                </a:solidFill>
                <a:latin typeface="Arial"/>
              </a:rPr>
              <a:t>checklist is filled out.</a:t>
            </a:r>
          </a:p>
          <a:p>
            <a:pPr lvl="1">
              <a:buFont typeface="Wingdings" pitchFamily="2" charset="2"/>
              <a:buChar char="Ø"/>
            </a:pPr>
            <a:r>
              <a:rPr lang="en-US" dirty="0">
                <a:solidFill>
                  <a:srgbClr val="333333"/>
                </a:solidFill>
                <a:latin typeface="Arial"/>
              </a:rPr>
              <a:t>Equipment checklist is returned to production control with copy of Pick Ticket.</a:t>
            </a:r>
          </a:p>
          <a:p>
            <a:pPr lvl="1">
              <a:buFont typeface="Wingdings" pitchFamily="2" charset="2"/>
              <a:buChar char="Ø"/>
            </a:pPr>
            <a:r>
              <a:rPr lang="en-US" dirty="0">
                <a:solidFill>
                  <a:srgbClr val="333333"/>
                </a:solidFill>
                <a:latin typeface="Arial"/>
              </a:rPr>
              <a:t>Schedule the Equipment Delivery, Training and IT if applicable in Dispatch Console. </a:t>
            </a:r>
          </a:p>
          <a:p>
            <a:pPr lvl="1">
              <a:buFont typeface="Wingdings" pitchFamily="2" charset="2"/>
              <a:buChar char="Ø"/>
            </a:pPr>
            <a:r>
              <a:rPr lang="en-US" dirty="0">
                <a:solidFill>
                  <a:srgbClr val="333333"/>
                </a:solidFill>
                <a:latin typeface="Arial"/>
              </a:rPr>
              <a:t>Email is auto generated to sales person and training department.</a:t>
            </a:r>
          </a:p>
          <a:p>
            <a:pPr lvl="1">
              <a:buFont typeface="Wingdings" pitchFamily="2" charset="2"/>
              <a:buChar char="Ø"/>
            </a:pPr>
            <a:r>
              <a:rPr lang="en-US" dirty="0">
                <a:solidFill>
                  <a:srgbClr val="333333"/>
                </a:solidFill>
                <a:latin typeface="Arial"/>
              </a:rPr>
              <a:t>Assign driver / tech, call type, priority.</a:t>
            </a:r>
          </a:p>
          <a:p>
            <a:pPr lvl="1">
              <a:buFont typeface="Wingdings" pitchFamily="2" charset="2"/>
              <a:buChar char="Ø"/>
            </a:pPr>
            <a:r>
              <a:rPr lang="en-US" dirty="0">
                <a:solidFill>
                  <a:srgbClr val="333333"/>
                </a:solidFill>
                <a:latin typeface="Arial"/>
              </a:rPr>
              <a:t>Confirm equipment address matches the delivery address and change if necessary.</a:t>
            </a:r>
          </a:p>
          <a:p>
            <a:pPr lvl="1">
              <a:buFont typeface="Wingdings" pitchFamily="2" charset="2"/>
              <a:buChar char="Ø"/>
            </a:pPr>
            <a:r>
              <a:rPr lang="en-US" dirty="0">
                <a:solidFill>
                  <a:srgbClr val="333333"/>
                </a:solidFill>
                <a:latin typeface="Arial"/>
              </a:rPr>
              <a:t>Verify contact information is the same as on the Sales Order.</a:t>
            </a:r>
          </a:p>
          <a:p>
            <a:pPr lvl="1">
              <a:buFont typeface="Wingdings" pitchFamily="2" charset="2"/>
              <a:buChar char="Ø"/>
            </a:pPr>
            <a:r>
              <a:rPr lang="en-US" dirty="0">
                <a:solidFill>
                  <a:srgbClr val="333333"/>
                </a:solidFill>
                <a:latin typeface="Arial"/>
              </a:rPr>
              <a:t>Schedule Due By Date and Time for drivers and tech. Enter date for Trainer and place of "Training" </a:t>
            </a:r>
            <a:r>
              <a:rPr lang="en-US" dirty="0" smtClean="0">
                <a:solidFill>
                  <a:srgbClr val="333333"/>
                </a:solidFill>
                <a:latin typeface="Arial"/>
              </a:rPr>
              <a:t>hold.</a:t>
            </a:r>
          </a:p>
          <a:p>
            <a:pPr>
              <a:buFont typeface="+mj-lt"/>
              <a:buAutoNum type="arabicPeriod"/>
            </a:pPr>
            <a:r>
              <a:rPr lang="en-US" dirty="0" smtClean="0">
                <a:solidFill>
                  <a:srgbClr val="333333"/>
                </a:solidFill>
                <a:latin typeface="Arial"/>
              </a:rPr>
              <a:t>Change </a:t>
            </a:r>
            <a:r>
              <a:rPr lang="en-US" dirty="0">
                <a:solidFill>
                  <a:srgbClr val="FF0000"/>
                </a:solidFill>
                <a:latin typeface="Arial"/>
              </a:rPr>
              <a:t>Due By Date </a:t>
            </a:r>
            <a:r>
              <a:rPr lang="en-US" dirty="0">
                <a:solidFill>
                  <a:srgbClr val="333333"/>
                </a:solidFill>
                <a:latin typeface="Arial"/>
              </a:rPr>
              <a:t>in Sales Order to reflect to </a:t>
            </a:r>
            <a:r>
              <a:rPr lang="en-US" dirty="0" smtClean="0">
                <a:solidFill>
                  <a:schemeClr val="accent5">
                    <a:lumMod val="75000"/>
                  </a:schemeClr>
                </a:solidFill>
                <a:latin typeface="Arial"/>
              </a:rPr>
              <a:t>delivery date</a:t>
            </a:r>
            <a:r>
              <a:rPr lang="en-US" dirty="0" smtClean="0">
                <a:solidFill>
                  <a:srgbClr val="333333"/>
                </a:solidFill>
                <a:latin typeface="Arial"/>
              </a:rPr>
              <a:t>.  This the estimate Delivery date for the equipment.</a:t>
            </a:r>
          </a:p>
          <a:p>
            <a:pPr>
              <a:buFont typeface="+mj-lt"/>
              <a:buAutoNum type="arabicPeriod"/>
            </a:pPr>
            <a:r>
              <a:rPr lang="en-US" dirty="0" smtClean="0">
                <a:solidFill>
                  <a:srgbClr val="333333"/>
                </a:solidFill>
                <a:latin typeface="Arial"/>
              </a:rPr>
              <a:t>Add </a:t>
            </a:r>
            <a:r>
              <a:rPr lang="en-US" dirty="0">
                <a:solidFill>
                  <a:srgbClr val="333333"/>
                </a:solidFill>
                <a:latin typeface="Arial"/>
              </a:rPr>
              <a:t>Delivery Date and Time to Remarks section of Sales Order so that it prints on emails to sales reps and </a:t>
            </a:r>
            <a:r>
              <a:rPr lang="en-US" dirty="0" smtClean="0">
                <a:solidFill>
                  <a:srgbClr val="333333"/>
                </a:solidFill>
                <a:latin typeface="Arial"/>
              </a:rPr>
              <a:t>managers. (This is so a time is recorded)</a:t>
            </a:r>
          </a:p>
          <a:p>
            <a:pPr>
              <a:buFont typeface="+mj-lt"/>
              <a:buAutoNum type="arabicPeriod"/>
            </a:pPr>
            <a:r>
              <a:rPr lang="en-US" b="1" dirty="0" smtClean="0">
                <a:solidFill>
                  <a:srgbClr val="444444"/>
                </a:solidFill>
                <a:latin typeface="Arial"/>
              </a:rPr>
              <a:t>Sales </a:t>
            </a:r>
            <a:r>
              <a:rPr lang="en-US" b="1" dirty="0">
                <a:solidFill>
                  <a:srgbClr val="444444"/>
                </a:solidFill>
                <a:latin typeface="Arial"/>
              </a:rPr>
              <a:t>Order Status changed to "</a:t>
            </a:r>
            <a:r>
              <a:rPr lang="en-US" b="1" i="1" dirty="0" smtClean="0">
                <a:solidFill>
                  <a:srgbClr val="444444"/>
                </a:solidFill>
                <a:latin typeface="Arial"/>
              </a:rPr>
              <a:t>READY</a:t>
            </a:r>
            <a:r>
              <a:rPr lang="en-US" b="1" dirty="0" smtClean="0">
                <a:solidFill>
                  <a:srgbClr val="444444"/>
                </a:solidFill>
                <a:latin typeface="Arial"/>
              </a:rPr>
              <a:t>“</a:t>
            </a:r>
          </a:p>
          <a:p>
            <a:pPr>
              <a:buFont typeface="+mj-lt"/>
              <a:buAutoNum type="arabicPeriod"/>
            </a:pPr>
            <a:r>
              <a:rPr lang="en-US" b="1" dirty="0" smtClean="0">
                <a:solidFill>
                  <a:schemeClr val="accent2">
                    <a:lumMod val="75000"/>
                  </a:schemeClr>
                </a:solidFill>
                <a:latin typeface="Arial"/>
              </a:rPr>
              <a:t>CEO </a:t>
            </a:r>
            <a:r>
              <a:rPr lang="en-US" b="1" dirty="0">
                <a:solidFill>
                  <a:schemeClr val="accent2">
                    <a:lumMod val="75000"/>
                  </a:schemeClr>
                </a:solidFill>
                <a:latin typeface="Arial"/>
              </a:rPr>
              <a:t>Juice will send out auto generated email to Sales Person with delivery date and time. (CEO JUICE ALERT ID#352)</a:t>
            </a:r>
            <a:endParaRPr lang="en-US" dirty="0">
              <a:solidFill>
                <a:schemeClr val="accent2">
                  <a:lumMod val="75000"/>
                </a:schemeClr>
              </a:solidFill>
              <a:latin typeface="Arial"/>
            </a:endParaRPr>
          </a:p>
          <a:p>
            <a:endParaRPr lang="en-US" dirty="0"/>
          </a:p>
        </p:txBody>
      </p:sp>
    </p:spTree>
    <p:extLst>
      <p:ext uri="{BB962C8B-B14F-4D97-AF65-F5344CB8AC3E}">
        <p14:creationId xmlns:p14="http://schemas.microsoft.com/office/powerpoint/2010/main" val="30908869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4" descr="cid:2B114812F95C4E28@83AE6810F7F3E15C"/>
          <p:cNvSpPr>
            <a:spLocks noChangeAspect="1" noChangeArrowheads="1"/>
          </p:cNvSpPr>
          <p:nvPr/>
        </p:nvSpPr>
        <p:spPr bwMode="auto">
          <a:xfrm>
            <a:off x="571500" y="314325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371600"/>
            <a:ext cx="9107402" cy="3500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itle 12"/>
          <p:cNvSpPr>
            <a:spLocks noGrp="1"/>
          </p:cNvSpPr>
          <p:nvPr>
            <p:ph type="title"/>
          </p:nvPr>
        </p:nvSpPr>
        <p:spPr/>
        <p:txBody>
          <a:bodyPr>
            <a:normAutofit fontScale="90000"/>
          </a:bodyPr>
          <a:lstStyle/>
          <a:p>
            <a:r>
              <a:rPr lang="en-US" dirty="0" smtClean="0"/>
              <a:t>Email Sent When Equipment is ready</a:t>
            </a:r>
            <a:endParaRPr lang="en-US" dirty="0"/>
          </a:p>
        </p:txBody>
      </p:sp>
      <p:cxnSp>
        <p:nvCxnSpPr>
          <p:cNvPr id="16" name="Straight Arrow Connector 15"/>
          <p:cNvCxnSpPr/>
          <p:nvPr/>
        </p:nvCxnSpPr>
        <p:spPr>
          <a:xfrm flipH="1" flipV="1">
            <a:off x="2209800" y="3448050"/>
            <a:ext cx="533400" cy="241935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7" name="TextBox 16"/>
          <p:cNvSpPr txBox="1"/>
          <p:nvPr/>
        </p:nvSpPr>
        <p:spPr>
          <a:xfrm>
            <a:off x="1943100" y="5943600"/>
            <a:ext cx="3111301" cy="369332"/>
          </a:xfrm>
          <a:prstGeom prst="rect">
            <a:avLst/>
          </a:prstGeom>
          <a:noFill/>
        </p:spPr>
        <p:txBody>
          <a:bodyPr wrap="none" rtlCol="0">
            <a:spAutoFit/>
          </a:bodyPr>
          <a:lstStyle/>
          <a:p>
            <a:r>
              <a:rPr lang="en-US" dirty="0" smtClean="0"/>
              <a:t>This is when it will be delivered</a:t>
            </a:r>
            <a:endParaRPr lang="en-US" dirty="0"/>
          </a:p>
        </p:txBody>
      </p:sp>
    </p:spTree>
    <p:extLst>
      <p:ext uri="{BB962C8B-B14F-4D97-AF65-F5344CB8AC3E}">
        <p14:creationId xmlns:p14="http://schemas.microsoft.com/office/powerpoint/2010/main" val="11223204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Delivery Staging Part 1</a:t>
            </a:r>
            <a:endParaRPr lang="en-US" dirty="0"/>
          </a:p>
        </p:txBody>
      </p:sp>
      <p:sp>
        <p:nvSpPr>
          <p:cNvPr id="3" name="Content Placeholder 2"/>
          <p:cNvSpPr>
            <a:spLocks noGrp="1"/>
          </p:cNvSpPr>
          <p:nvPr>
            <p:ph idx="1"/>
          </p:nvPr>
        </p:nvSpPr>
        <p:spPr/>
        <p:txBody>
          <a:bodyPr>
            <a:normAutofit fontScale="85000" lnSpcReduction="10000"/>
          </a:bodyPr>
          <a:lstStyle/>
          <a:p>
            <a:pPr marL="342900" lvl="1" indent="-342900">
              <a:buFont typeface="+mj-lt"/>
              <a:buAutoNum type="arabicPeriod"/>
            </a:pPr>
            <a:r>
              <a:rPr lang="en-US" dirty="0" smtClean="0">
                <a:solidFill>
                  <a:srgbClr val="333333"/>
                </a:solidFill>
                <a:latin typeface="Arial"/>
              </a:rPr>
              <a:t>When </a:t>
            </a:r>
            <a:r>
              <a:rPr lang="en-US" dirty="0">
                <a:solidFill>
                  <a:srgbClr val="333333"/>
                </a:solidFill>
                <a:latin typeface="Arial"/>
              </a:rPr>
              <a:t>item is ready to be delivered "</a:t>
            </a:r>
            <a:r>
              <a:rPr lang="en-US" i="1" dirty="0">
                <a:solidFill>
                  <a:srgbClr val="333333"/>
                </a:solidFill>
                <a:latin typeface="Arial"/>
              </a:rPr>
              <a:t>Ship</a:t>
            </a:r>
            <a:r>
              <a:rPr lang="en-US" dirty="0">
                <a:solidFill>
                  <a:srgbClr val="333333"/>
                </a:solidFill>
                <a:latin typeface="Arial"/>
              </a:rPr>
              <a:t>" the item in </a:t>
            </a:r>
            <a:r>
              <a:rPr lang="en-US" dirty="0" err="1" smtClean="0">
                <a:solidFill>
                  <a:srgbClr val="333333"/>
                </a:solidFill>
                <a:latin typeface="Arial"/>
              </a:rPr>
              <a:t>EAutomate</a:t>
            </a:r>
            <a:r>
              <a:rPr lang="en-US" dirty="0" smtClean="0">
                <a:solidFill>
                  <a:srgbClr val="333333"/>
                </a:solidFill>
                <a:latin typeface="Arial"/>
              </a:rPr>
              <a:t>.</a:t>
            </a:r>
          </a:p>
          <a:p>
            <a:pPr marL="342900" lvl="1" indent="-342900">
              <a:buFont typeface="+mj-lt"/>
              <a:buAutoNum type="arabicPeriod"/>
            </a:pPr>
            <a:r>
              <a:rPr lang="en-US" dirty="0" smtClean="0">
                <a:solidFill>
                  <a:srgbClr val="444444"/>
                </a:solidFill>
                <a:latin typeface="Arial"/>
              </a:rPr>
              <a:t>Sales </a:t>
            </a:r>
            <a:r>
              <a:rPr lang="en-US" dirty="0">
                <a:solidFill>
                  <a:srgbClr val="444444"/>
                </a:solidFill>
                <a:latin typeface="Arial"/>
              </a:rPr>
              <a:t>Order status will be changed to "READY (SHIPPED)" automatically in </a:t>
            </a:r>
            <a:r>
              <a:rPr lang="en-US" dirty="0" err="1" smtClean="0">
                <a:solidFill>
                  <a:srgbClr val="444444"/>
                </a:solidFill>
                <a:latin typeface="Arial"/>
              </a:rPr>
              <a:t>EAutomate</a:t>
            </a:r>
            <a:r>
              <a:rPr lang="en-US" dirty="0" smtClean="0">
                <a:solidFill>
                  <a:srgbClr val="444444"/>
                </a:solidFill>
                <a:latin typeface="Arial"/>
              </a:rPr>
              <a:t>.</a:t>
            </a:r>
            <a:r>
              <a:rPr lang="en-US" i="1" dirty="0">
                <a:solidFill>
                  <a:srgbClr val="444444"/>
                </a:solidFill>
                <a:latin typeface="Arial"/>
              </a:rPr>
              <a:t> </a:t>
            </a:r>
            <a:r>
              <a:rPr lang="en-US" i="1" dirty="0">
                <a:solidFill>
                  <a:schemeClr val="bg2">
                    <a:lumMod val="50000"/>
                  </a:schemeClr>
                </a:solidFill>
                <a:latin typeface="Arial"/>
              </a:rPr>
              <a:t>This causes all the equipment to be moved to an unavailable bin called “Shipped” and removes the need to create sales pending bins.  Equipment will be allocated to the sales order</a:t>
            </a:r>
            <a:endParaRPr lang="en-US" dirty="0" smtClean="0">
              <a:solidFill>
                <a:schemeClr val="bg2">
                  <a:lumMod val="50000"/>
                </a:schemeClr>
              </a:solidFill>
              <a:latin typeface="Arial"/>
            </a:endParaRPr>
          </a:p>
          <a:p>
            <a:pPr marL="0" lvl="1" indent="0">
              <a:buNone/>
            </a:pPr>
            <a:r>
              <a:rPr lang="en-US" b="1" i="1" dirty="0" smtClean="0">
                <a:solidFill>
                  <a:srgbClr val="444444"/>
                </a:solidFill>
                <a:latin typeface="Arial"/>
              </a:rPr>
              <a:t>Note: NO </a:t>
            </a:r>
            <a:r>
              <a:rPr lang="en-US" b="1" i="1" dirty="0">
                <a:solidFill>
                  <a:srgbClr val="444444"/>
                </a:solidFill>
                <a:latin typeface="Arial"/>
              </a:rPr>
              <a:t>EMAIL WILL GO OUT AT THIS TIME. THIS IS A SYSTEMATIC SHIP. THIS DOES NOT MEAN THE ITEM HAS BEEN DELIVERED. A LATER STATUS OF DELIVERED WILL INFORM ALL PARTIES WHEN THE EQUIPMENT HAS BEEN </a:t>
            </a:r>
            <a:r>
              <a:rPr lang="en-US" b="1" i="1" dirty="0" smtClean="0">
                <a:solidFill>
                  <a:srgbClr val="444444"/>
                </a:solidFill>
                <a:latin typeface="Arial"/>
              </a:rPr>
              <a:t>DELIVERED</a:t>
            </a:r>
            <a:endParaRPr lang="en-US" dirty="0">
              <a:solidFill>
                <a:srgbClr val="333333"/>
              </a:solidFill>
              <a:latin typeface="Arial"/>
            </a:endParaRPr>
          </a:p>
          <a:p>
            <a:endParaRPr lang="en-US" dirty="0"/>
          </a:p>
        </p:txBody>
      </p:sp>
    </p:spTree>
    <p:extLst>
      <p:ext uri="{BB962C8B-B14F-4D97-AF65-F5344CB8AC3E}">
        <p14:creationId xmlns:p14="http://schemas.microsoft.com/office/powerpoint/2010/main" val="19985282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
            <a:ext cx="9401175" cy="7067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46120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Delivery Staging Part </a:t>
            </a:r>
            <a:r>
              <a:rPr lang="en-US" dirty="0" smtClean="0"/>
              <a:t>2</a:t>
            </a:r>
            <a:endParaRPr lang="en-US" dirty="0"/>
          </a:p>
        </p:txBody>
      </p:sp>
      <p:sp>
        <p:nvSpPr>
          <p:cNvPr id="3" name="Content Placeholder 2"/>
          <p:cNvSpPr>
            <a:spLocks noGrp="1"/>
          </p:cNvSpPr>
          <p:nvPr>
            <p:ph idx="1"/>
          </p:nvPr>
        </p:nvSpPr>
        <p:spPr>
          <a:xfrm>
            <a:off x="457200" y="1600200"/>
            <a:ext cx="5943600" cy="4525963"/>
          </a:xfrm>
        </p:spPr>
        <p:txBody>
          <a:bodyPr>
            <a:normAutofit fontScale="70000" lnSpcReduction="20000"/>
          </a:bodyPr>
          <a:lstStyle/>
          <a:p>
            <a:r>
              <a:rPr lang="en-US" dirty="0" smtClean="0"/>
              <a:t>Create Service Call for Delivery</a:t>
            </a:r>
          </a:p>
          <a:p>
            <a:pPr lvl="1"/>
            <a:r>
              <a:rPr lang="en-US" dirty="0" smtClean="0"/>
              <a:t>Make sure to have an install or delivery call type</a:t>
            </a:r>
          </a:p>
          <a:p>
            <a:pPr lvl="1"/>
            <a:r>
              <a:rPr lang="en-US" dirty="0" smtClean="0"/>
              <a:t>Schedule the call for the day and time of delivery. </a:t>
            </a:r>
          </a:p>
          <a:p>
            <a:r>
              <a:rPr lang="en-US" dirty="0" smtClean="0"/>
              <a:t>Each Driver will need to be setup as a technician and requires a </a:t>
            </a:r>
            <a:r>
              <a:rPr lang="en-US" dirty="0" smtClean="0">
                <a:solidFill>
                  <a:srgbClr val="C00000"/>
                </a:solidFill>
              </a:rPr>
              <a:t>Remote Tech Login and License</a:t>
            </a:r>
            <a:endParaRPr lang="en-US" dirty="0"/>
          </a:p>
          <a:p>
            <a:r>
              <a:rPr lang="en-US" dirty="0" smtClean="0"/>
              <a:t>Print </a:t>
            </a:r>
            <a:r>
              <a:rPr lang="en-US" dirty="0"/>
              <a:t>Service Call using custom report "CEO JUICE CALL DELIVERY TICKET" (ID425</a:t>
            </a:r>
            <a:r>
              <a:rPr lang="en-US" dirty="0" smtClean="0"/>
              <a:t>)</a:t>
            </a:r>
          </a:p>
          <a:p>
            <a:r>
              <a:rPr lang="en-US" dirty="0"/>
              <a:t>Check off appropriate boxes for Transaction In / Out. (To be manually copied from Sales Order) – Image of form below</a:t>
            </a:r>
            <a:r>
              <a:rPr lang="en-US" dirty="0" smtClean="0"/>
              <a:t>.</a:t>
            </a:r>
          </a:p>
          <a:p>
            <a:pPr lvl="0"/>
            <a:r>
              <a:rPr lang="en-US" sz="2600" dirty="0">
                <a:solidFill>
                  <a:srgbClr val="C0504D">
                    <a:lumMod val="75000"/>
                  </a:srgbClr>
                </a:solidFill>
              </a:rPr>
              <a:t>CEO Juice will send out auto generated email </a:t>
            </a:r>
            <a:r>
              <a:rPr lang="en-US" sz="2600" dirty="0" smtClean="0">
                <a:solidFill>
                  <a:srgbClr val="C0504D">
                    <a:lumMod val="75000"/>
                  </a:srgbClr>
                </a:solidFill>
              </a:rPr>
              <a:t>to salesperson </a:t>
            </a:r>
            <a:r>
              <a:rPr lang="en-US" sz="2600" dirty="0">
                <a:solidFill>
                  <a:srgbClr val="C0504D">
                    <a:lumMod val="75000"/>
                  </a:srgbClr>
                </a:solidFill>
              </a:rPr>
              <a:t>informing </a:t>
            </a:r>
            <a:r>
              <a:rPr lang="en-US" sz="2600" dirty="0" smtClean="0">
                <a:solidFill>
                  <a:srgbClr val="C0504D">
                    <a:lumMod val="75000"/>
                  </a:srgbClr>
                </a:solidFill>
              </a:rPr>
              <a:t>him, </a:t>
            </a:r>
            <a:r>
              <a:rPr lang="en-US" sz="2600" dirty="0">
                <a:solidFill>
                  <a:srgbClr val="C0504D">
                    <a:lumMod val="75000"/>
                  </a:srgbClr>
                </a:solidFill>
              </a:rPr>
              <a:t>driver has </a:t>
            </a:r>
            <a:r>
              <a:rPr lang="en-US" sz="2600" dirty="0" smtClean="0">
                <a:solidFill>
                  <a:srgbClr val="C0504D">
                    <a:lumMod val="75000"/>
                  </a:srgbClr>
                </a:solidFill>
              </a:rPr>
              <a:t>a delivery</a:t>
            </a:r>
            <a:r>
              <a:rPr lang="en-US" sz="2600" dirty="0">
                <a:solidFill>
                  <a:srgbClr val="C0504D">
                    <a:lumMod val="75000"/>
                  </a:srgbClr>
                </a:solidFill>
              </a:rPr>
              <a:t>.</a:t>
            </a:r>
            <a:r>
              <a:rPr lang="es-ES" sz="2600" dirty="0">
                <a:solidFill>
                  <a:srgbClr val="C0504D">
                    <a:lumMod val="75000"/>
                  </a:srgbClr>
                </a:solidFill>
              </a:rPr>
              <a:t> (CEO JUICE ALERT ID# 266)</a:t>
            </a:r>
            <a:endParaRPr lang="en-US" sz="2600" dirty="0">
              <a:solidFill>
                <a:prstClr val="black"/>
              </a:solidFill>
            </a:endParaRPr>
          </a:p>
          <a:p>
            <a:endParaRPr lang="en-US"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752600"/>
            <a:ext cx="2381250" cy="1885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55902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Delivery call is Setup</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001" y="1383182"/>
            <a:ext cx="6045200" cy="5239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Straight Arrow Connector 6"/>
          <p:cNvCxnSpPr/>
          <p:nvPr/>
        </p:nvCxnSpPr>
        <p:spPr>
          <a:xfrm flipH="1">
            <a:off x="3911601" y="3124200"/>
            <a:ext cx="3708399" cy="5334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8" name="TextBox 7"/>
          <p:cNvSpPr txBox="1"/>
          <p:nvPr/>
        </p:nvSpPr>
        <p:spPr>
          <a:xfrm>
            <a:off x="7315200" y="2754868"/>
            <a:ext cx="1589025" cy="369332"/>
          </a:xfrm>
          <a:prstGeom prst="rect">
            <a:avLst/>
          </a:prstGeom>
          <a:noFill/>
        </p:spPr>
        <p:txBody>
          <a:bodyPr wrap="none" rtlCol="0">
            <a:spAutoFit/>
          </a:bodyPr>
          <a:lstStyle/>
          <a:p>
            <a:r>
              <a:rPr lang="en-US" dirty="0" smtClean="0"/>
              <a:t>ETA of Delivery</a:t>
            </a:r>
            <a:endParaRPr lang="en-US" dirty="0"/>
          </a:p>
        </p:txBody>
      </p:sp>
    </p:spTree>
    <p:extLst>
      <p:ext uri="{BB962C8B-B14F-4D97-AF65-F5344CB8AC3E}">
        <p14:creationId xmlns:p14="http://schemas.microsoft.com/office/powerpoint/2010/main" val="39703816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4013" y="76200"/>
            <a:ext cx="5538787" cy="68272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43000" y="1905000"/>
            <a:ext cx="6400800" cy="990600"/>
          </a:xfrm>
          <a:prstGeom prst="rect">
            <a:avLst/>
          </a:prstGeom>
          <a:solidFill>
            <a:srgbClr val="FFFF00">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81000" y="1981200"/>
            <a:ext cx="1066800" cy="923330"/>
          </a:xfrm>
          <a:prstGeom prst="rect">
            <a:avLst/>
          </a:prstGeom>
          <a:noFill/>
        </p:spPr>
        <p:txBody>
          <a:bodyPr wrap="square" rtlCol="0">
            <a:spAutoFit/>
          </a:bodyPr>
          <a:lstStyle/>
          <a:p>
            <a:r>
              <a:rPr lang="en-US" dirty="0" smtClean="0"/>
              <a:t>Manually Fill in this section</a:t>
            </a:r>
            <a:endParaRPr lang="en-US" dirty="0"/>
          </a:p>
        </p:txBody>
      </p:sp>
    </p:spTree>
    <p:extLst>
      <p:ext uri="{BB962C8B-B14F-4D97-AF65-F5344CB8AC3E}">
        <p14:creationId xmlns:p14="http://schemas.microsoft.com/office/powerpoint/2010/main" val="34553455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Delivery Day</a:t>
            </a:r>
            <a:endParaRPr lang="en-US" dirty="0"/>
          </a:p>
        </p:txBody>
      </p:sp>
      <p:sp>
        <p:nvSpPr>
          <p:cNvPr id="3" name="Content Placeholder 2"/>
          <p:cNvSpPr>
            <a:spLocks noGrp="1"/>
          </p:cNvSpPr>
          <p:nvPr>
            <p:ph idx="1"/>
          </p:nvPr>
        </p:nvSpPr>
        <p:spPr/>
        <p:txBody>
          <a:bodyPr>
            <a:normAutofit fontScale="55000" lnSpcReduction="20000"/>
          </a:bodyPr>
          <a:lstStyle/>
          <a:p>
            <a:r>
              <a:rPr lang="en-US" dirty="0"/>
              <a:t>Give driver copy of Delivery Ticket(s) with run up sheet attached.</a:t>
            </a:r>
          </a:p>
          <a:p>
            <a:r>
              <a:rPr lang="en-US" dirty="0"/>
              <a:t>Driver uses Remote Tech to dispatch himself to the delivery</a:t>
            </a:r>
            <a:r>
              <a:rPr lang="en-US" dirty="0" smtClean="0"/>
              <a:t>.</a:t>
            </a:r>
          </a:p>
          <a:p>
            <a:pPr lvl="0"/>
            <a:r>
              <a:rPr lang="en-US" dirty="0">
                <a:solidFill>
                  <a:srgbClr val="C0504D">
                    <a:lumMod val="75000"/>
                  </a:srgbClr>
                </a:solidFill>
              </a:rPr>
              <a:t>CEO Juice will send out auto generated email to sent out to salesperson informing him driver has </a:t>
            </a:r>
            <a:r>
              <a:rPr lang="en-US" dirty="0" smtClean="0">
                <a:solidFill>
                  <a:srgbClr val="C0504D">
                    <a:lumMod val="75000"/>
                  </a:srgbClr>
                </a:solidFill>
              </a:rPr>
              <a:t>dispatched to the </a:t>
            </a:r>
            <a:r>
              <a:rPr lang="en-US" dirty="0">
                <a:solidFill>
                  <a:srgbClr val="C0504D">
                    <a:lumMod val="75000"/>
                  </a:srgbClr>
                </a:solidFill>
              </a:rPr>
              <a:t>delivery.</a:t>
            </a:r>
            <a:r>
              <a:rPr lang="es-ES" dirty="0">
                <a:solidFill>
                  <a:srgbClr val="C0504D">
                    <a:lumMod val="75000"/>
                  </a:srgbClr>
                </a:solidFill>
              </a:rPr>
              <a:t> (CEO JUICE ALERT ID# 266</a:t>
            </a:r>
            <a:r>
              <a:rPr lang="es-ES" dirty="0" smtClean="0">
                <a:solidFill>
                  <a:srgbClr val="C0504D">
                    <a:lumMod val="75000"/>
                  </a:srgbClr>
                </a:solidFill>
              </a:rPr>
              <a:t>)</a:t>
            </a:r>
            <a:endParaRPr lang="en-US" dirty="0"/>
          </a:p>
          <a:p>
            <a:r>
              <a:rPr lang="en-US" dirty="0"/>
              <a:t>When driver arrives at location he uses Remote Tech to "Arrive" at delivery.</a:t>
            </a:r>
          </a:p>
          <a:p>
            <a:r>
              <a:rPr lang="en-US" dirty="0"/>
              <a:t>Driver delivers the equipment and makes note of the meter read on the delivery ticket. Attach any supporting documents to back of packet. Meter reads must be wrote  on Delivery Ticket.</a:t>
            </a:r>
          </a:p>
          <a:p>
            <a:r>
              <a:rPr lang="en-US" dirty="0"/>
              <a:t>Customer signs copy deliver acceptance or equipment release depending on work being preformed.</a:t>
            </a:r>
          </a:p>
          <a:p>
            <a:r>
              <a:rPr lang="en-US" dirty="0"/>
              <a:t>Driver makes a copy of Delivery Ticket only and gives copy to customer.</a:t>
            </a:r>
          </a:p>
          <a:p>
            <a:r>
              <a:rPr lang="en-US" dirty="0"/>
              <a:t>Driver uses Remote Tech to close delivery. Meter must be entered in order to close a call.</a:t>
            </a:r>
          </a:p>
          <a:p>
            <a:r>
              <a:rPr lang="en-US" dirty="0">
                <a:solidFill>
                  <a:schemeClr val="accent2">
                    <a:lumMod val="75000"/>
                  </a:schemeClr>
                </a:solidFill>
              </a:rPr>
              <a:t>CEO Juice will send out auto generated email </a:t>
            </a:r>
            <a:r>
              <a:rPr lang="en-US" dirty="0" smtClean="0">
                <a:solidFill>
                  <a:schemeClr val="accent2">
                    <a:lumMod val="75000"/>
                  </a:schemeClr>
                </a:solidFill>
              </a:rPr>
              <a:t>to </a:t>
            </a:r>
            <a:r>
              <a:rPr lang="en-US" dirty="0">
                <a:solidFill>
                  <a:schemeClr val="accent2">
                    <a:lumMod val="75000"/>
                  </a:schemeClr>
                </a:solidFill>
              </a:rPr>
              <a:t>sent out to salesperson informing him driver has </a:t>
            </a:r>
            <a:r>
              <a:rPr lang="en-US" dirty="0" smtClean="0">
                <a:solidFill>
                  <a:schemeClr val="accent2">
                    <a:lumMod val="75000"/>
                  </a:schemeClr>
                </a:solidFill>
              </a:rPr>
              <a:t>completed </a:t>
            </a:r>
            <a:r>
              <a:rPr lang="en-US" dirty="0">
                <a:solidFill>
                  <a:schemeClr val="accent2">
                    <a:lumMod val="75000"/>
                  </a:schemeClr>
                </a:solidFill>
              </a:rPr>
              <a:t>the delivery</a:t>
            </a:r>
            <a:r>
              <a:rPr lang="en-US" dirty="0" smtClean="0">
                <a:solidFill>
                  <a:schemeClr val="accent2">
                    <a:lumMod val="75000"/>
                  </a:schemeClr>
                </a:solidFill>
              </a:rPr>
              <a:t>.</a:t>
            </a:r>
            <a:r>
              <a:rPr lang="es-ES" dirty="0">
                <a:solidFill>
                  <a:schemeClr val="accent2">
                    <a:lumMod val="75000"/>
                  </a:schemeClr>
                </a:solidFill>
              </a:rPr>
              <a:t> (CEO JUICE ALERT ID# </a:t>
            </a:r>
            <a:r>
              <a:rPr lang="es-ES" dirty="0" smtClean="0">
                <a:solidFill>
                  <a:schemeClr val="accent2">
                    <a:lumMod val="75000"/>
                  </a:schemeClr>
                </a:solidFill>
              </a:rPr>
              <a:t>266)</a:t>
            </a:r>
            <a:endParaRPr lang="en-US" dirty="0">
              <a:solidFill>
                <a:schemeClr val="accent2">
                  <a:lumMod val="75000"/>
                </a:schemeClr>
              </a:solidFill>
            </a:endParaRPr>
          </a:p>
        </p:txBody>
      </p:sp>
    </p:spTree>
    <p:extLst>
      <p:ext uri="{BB962C8B-B14F-4D97-AF65-F5344CB8AC3E}">
        <p14:creationId xmlns:p14="http://schemas.microsoft.com/office/powerpoint/2010/main" val="15411526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Machine has been </a:t>
            </a:r>
            <a:r>
              <a:rPr lang="en-US" dirty="0" err="1" smtClean="0"/>
              <a:t>Deliveried</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419289"/>
            <a:ext cx="5892800" cy="5169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72309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91056"/>
            <a:ext cx="4267200" cy="3204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276600"/>
            <a:ext cx="5964497" cy="3364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dirty="0" smtClean="0"/>
              <a:t>Delivery</a:t>
            </a:r>
            <a:endParaRPr lang="en-US" dirty="0"/>
          </a:p>
        </p:txBody>
      </p:sp>
    </p:spTree>
    <p:extLst>
      <p:ext uri="{BB962C8B-B14F-4D97-AF65-F5344CB8AC3E}">
        <p14:creationId xmlns:p14="http://schemas.microsoft.com/office/powerpoint/2010/main" val="247658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Training and Networking will also generate emails</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524000"/>
            <a:ext cx="6021387" cy="4930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66961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Finish the Process</a:t>
            </a:r>
            <a:endParaRPr lang="en-US" dirty="0"/>
          </a:p>
        </p:txBody>
      </p:sp>
      <p:sp>
        <p:nvSpPr>
          <p:cNvPr id="3" name="Content Placeholder 2"/>
          <p:cNvSpPr>
            <a:spLocks noGrp="1"/>
          </p:cNvSpPr>
          <p:nvPr>
            <p:ph idx="1"/>
          </p:nvPr>
        </p:nvSpPr>
        <p:spPr/>
        <p:txBody>
          <a:bodyPr>
            <a:normAutofit fontScale="77500" lnSpcReduction="20000"/>
          </a:bodyPr>
          <a:lstStyle/>
          <a:p>
            <a:r>
              <a:rPr lang="en-US" dirty="0"/>
              <a:t>When possible driver faxes a copy of the delivery paperwork to </a:t>
            </a:r>
            <a:r>
              <a:rPr lang="en-US" dirty="0" smtClean="0"/>
              <a:t>Order Process Department </a:t>
            </a:r>
            <a:r>
              <a:rPr lang="en-US" dirty="0"/>
              <a:t>at XXX-XXX-XXXX</a:t>
            </a:r>
          </a:p>
          <a:p>
            <a:r>
              <a:rPr lang="en-US" dirty="0"/>
              <a:t>Driver returns Delivery Ticket and all supporting documents to </a:t>
            </a:r>
            <a:r>
              <a:rPr lang="en-US" dirty="0" smtClean="0"/>
              <a:t>Warehouse Manager.</a:t>
            </a:r>
            <a:endParaRPr lang="en-US" dirty="0"/>
          </a:p>
          <a:p>
            <a:r>
              <a:rPr lang="en-US" dirty="0"/>
              <a:t>Warehouse Manager </a:t>
            </a:r>
            <a:r>
              <a:rPr lang="en-US" dirty="0" smtClean="0"/>
              <a:t>Reviews </a:t>
            </a:r>
            <a:r>
              <a:rPr lang="en-US" dirty="0"/>
              <a:t>for accuracy.</a:t>
            </a:r>
          </a:p>
          <a:p>
            <a:r>
              <a:rPr lang="en-US" dirty="0"/>
              <a:t>Sales Order Status changed to "DELIVERED"</a:t>
            </a:r>
          </a:p>
          <a:p>
            <a:r>
              <a:rPr lang="en-US" dirty="0">
                <a:solidFill>
                  <a:schemeClr val="accent2">
                    <a:lumMod val="75000"/>
                  </a:schemeClr>
                </a:solidFill>
              </a:rPr>
              <a:t>CEO Juice will send out auto generated email to Delivery Group. (CEO JUICE ALERT ID# 353)</a:t>
            </a:r>
          </a:p>
          <a:p>
            <a:r>
              <a:rPr lang="en-US" dirty="0"/>
              <a:t>Documents are scanned to </a:t>
            </a:r>
            <a:r>
              <a:rPr lang="en-US" dirty="0" err="1" smtClean="0"/>
              <a:t>Trenno</a:t>
            </a:r>
            <a:r>
              <a:rPr lang="en-US" dirty="0" smtClean="0"/>
              <a:t> (Document Management).</a:t>
            </a:r>
            <a:endParaRPr lang="en-US" dirty="0"/>
          </a:p>
          <a:p>
            <a:r>
              <a:rPr lang="en-US" dirty="0"/>
              <a:t>Documents are returned to </a:t>
            </a:r>
            <a:r>
              <a:rPr lang="en-US" dirty="0" smtClean="0"/>
              <a:t>Order Process Department.</a:t>
            </a:r>
            <a:endParaRPr lang="en-US" dirty="0"/>
          </a:p>
        </p:txBody>
      </p:sp>
    </p:spTree>
    <p:extLst>
      <p:ext uri="{BB962C8B-B14F-4D97-AF65-F5344CB8AC3E}">
        <p14:creationId xmlns:p14="http://schemas.microsoft.com/office/powerpoint/2010/main" val="16919095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5" y="160242"/>
            <a:ext cx="8229600" cy="1143000"/>
          </a:xfrm>
        </p:spPr>
        <p:txBody>
          <a:bodyPr>
            <a:normAutofit fontScale="90000"/>
          </a:bodyPr>
          <a:lstStyle/>
          <a:p>
            <a:r>
              <a:rPr lang="en-US" dirty="0" smtClean="0"/>
              <a:t>Delivery Complete and Paper Work turned in</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303242"/>
            <a:ext cx="8515350" cy="5554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71381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5105400"/>
            <a:ext cx="2335213" cy="137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smtClean="0"/>
              <a:t>Victory</a:t>
            </a:r>
            <a:endParaRPr lang="en-US"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981200"/>
            <a:ext cx="552450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5314949"/>
            <a:ext cx="2333625" cy="1376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381000"/>
            <a:ext cx="2335213" cy="137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8093" y="228600"/>
            <a:ext cx="2335213" cy="137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42853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System Allows you to monitor Number of Deliveries with Alert 34</a:t>
            </a:r>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00200"/>
            <a:ext cx="6069011" cy="4815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95608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553</TotalTime>
  <Words>898</Words>
  <Application>Microsoft Office PowerPoint</Application>
  <PresentationFormat>On-screen Show (4:3)</PresentationFormat>
  <Paragraphs>91</Paragraphs>
  <Slides>27</Slides>
  <Notes>0</Notes>
  <HiddenSlides>0</HiddenSlides>
  <MMClips>1</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CEO Juice Process for Sales Orders: Paperwork to Delivery </vt:lpstr>
      <vt:lpstr>Customer Signs paperwork</vt:lpstr>
      <vt:lpstr>Turn In Paperwork To Order Processing</vt:lpstr>
      <vt:lpstr>Does this remind of your sales people?</vt:lpstr>
      <vt:lpstr>Order is entered in E-automate</vt:lpstr>
      <vt:lpstr>Warehouse Manager gets email</vt:lpstr>
      <vt:lpstr>Email Sent When Order Processing enters the order</vt:lpstr>
      <vt:lpstr>Warehouse Confirms the Order</vt:lpstr>
      <vt:lpstr>Email when Warehouse Acknowledges the order</vt:lpstr>
      <vt:lpstr>The Warehouse-Start to work</vt:lpstr>
      <vt:lpstr>Warehouse Stages the Products</vt:lpstr>
      <vt:lpstr>Equipment in Shop with required date</vt:lpstr>
      <vt:lpstr>Equipment is Ready</vt:lpstr>
      <vt:lpstr>Email Sent When Equipment is ready</vt:lpstr>
      <vt:lpstr>Delivery Staging Part 1</vt:lpstr>
      <vt:lpstr>PowerPoint Presentation</vt:lpstr>
      <vt:lpstr>Delivery Staging Part 2</vt:lpstr>
      <vt:lpstr>Delivery call is Setup</vt:lpstr>
      <vt:lpstr>PowerPoint Presentation</vt:lpstr>
      <vt:lpstr>Delivery Day</vt:lpstr>
      <vt:lpstr>Machine has been Deliveried</vt:lpstr>
      <vt:lpstr>Delivery</vt:lpstr>
      <vt:lpstr>Training and Networking will also generate emails</vt:lpstr>
      <vt:lpstr>Finish the Process</vt:lpstr>
      <vt:lpstr>Delivery Complete and Paper Work turned in</vt:lpstr>
      <vt:lpstr>Victory</vt:lpstr>
      <vt:lpstr>New System Allows you to monitor Number of Deliveries with Alert 34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CEO Juice Process for Sales Orders: Paperwork to Delivery</dc:title>
  <dc:creator>Balter, Jon</dc:creator>
  <cp:lastModifiedBy>Balter, Jon</cp:lastModifiedBy>
  <cp:revision>20</cp:revision>
  <dcterms:created xsi:type="dcterms:W3CDTF">2013-08-23T19:46:51Z</dcterms:created>
  <dcterms:modified xsi:type="dcterms:W3CDTF">2013-08-27T16:13:07Z</dcterms:modified>
</cp:coreProperties>
</file>